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3" r:id="rId5"/>
    <p:sldId id="274" r:id="rId6"/>
    <p:sldId id="260" r:id="rId7"/>
    <p:sldId id="264" r:id="rId8"/>
    <p:sldId id="270" r:id="rId9"/>
    <p:sldId id="272" r:id="rId10"/>
    <p:sldId id="269" r:id="rId11"/>
    <p:sldId id="268" r:id="rId12"/>
    <p:sldId id="267" r:id="rId13"/>
    <p:sldId id="273"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F67E0F-FB84-1D8C-55AB-B70D66BEE215}" name="Gohlke, Saskija GIZ" initials="SG" userId="S::saskija.gohlke@giz.de::047f19e5-69a5-4811-a76d-314415be8fe0" providerId="AD"/>
  <p188:author id="{D9EB2C8B-B927-C011-7C67-C9AFAC8BBEFA}" name="Hubert, Kimberley Roxanna GIZ" initials="KH" userId="S::kimberley.hubert@giz.de::7d43e5ff-aa97-4be8-9ff2-f80cf41f6b4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2DBDE"/>
    <a:srgbClr val="FFEDB3"/>
    <a:srgbClr val="67AFB4"/>
    <a:srgbClr val="469DA4"/>
    <a:srgbClr val="884BD1"/>
    <a:srgbClr val="FCCA4D"/>
    <a:srgbClr val="FCC130"/>
    <a:srgbClr val="FFCD2D"/>
    <a:srgbClr val="FCC12F"/>
    <a:srgbClr val="D1E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BA3F8-B941-48AA-86F5-1182B6587F47}" v="190" dt="2025-04-07T13:48:14.436"/>
    <p1510:client id="{54093BB6-0900-D140-8FF2-691F1F6B4F73}" v="65" dt="2025-04-07T12:54:33.952"/>
    <p1510:client id="{D8E2ACEA-B93D-7825-5FE6-094AA48117AE}" v="1" dt="2025-04-07T12:17:15.06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A3B0E-A52A-4244-A975-2467ED86A360}" type="datetimeFigureOut">
              <a:rPr lang="de-DE" smtClean="0"/>
              <a:t>07.04.2025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EDA9D-173E-4044-A246-3A9CDF803ED7}" type="slidenum">
              <a:rPr lang="de-DE" smtClean="0"/>
              <a:t>‹#›</a:t>
            </a:fld>
            <a:endParaRPr lang="de-DE"/>
          </a:p>
        </p:txBody>
      </p:sp>
    </p:spTree>
    <p:extLst>
      <p:ext uri="{BB962C8B-B14F-4D97-AF65-F5344CB8AC3E}">
        <p14:creationId xmlns:p14="http://schemas.microsoft.com/office/powerpoint/2010/main" val="29176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8344A-BB64-ADBE-0142-C7020D51C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10CBE-94E7-1CCF-451A-833BFAE5B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237F1-4356-36BE-B2AE-C9F5D6E26AC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CA4DA92-105B-58C7-105E-58256A03DF8C}"/>
              </a:ext>
            </a:extLst>
          </p:cNvPr>
          <p:cNvSpPr>
            <a:spLocks noGrp="1"/>
          </p:cNvSpPr>
          <p:nvPr>
            <p:ph type="sldNum" sz="quarter" idx="5"/>
          </p:nvPr>
        </p:nvSpPr>
        <p:spPr/>
        <p:txBody>
          <a:bodyPr/>
          <a:lstStyle/>
          <a:p>
            <a:fld id="{D26EDA9D-173E-4044-A246-3A9CDF803ED7}" type="slidenum">
              <a:rPr lang="de-DE" smtClean="0"/>
              <a:t>2</a:t>
            </a:fld>
            <a:endParaRPr lang="de-DE"/>
          </a:p>
        </p:txBody>
      </p:sp>
    </p:spTree>
    <p:extLst>
      <p:ext uri="{BB962C8B-B14F-4D97-AF65-F5344CB8AC3E}">
        <p14:creationId xmlns:p14="http://schemas.microsoft.com/office/powerpoint/2010/main" val="80893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26EDA9D-173E-4044-A246-3A9CDF803ED7}" type="slidenum">
              <a:rPr lang="de-DE" smtClean="0"/>
              <a:t>4</a:t>
            </a:fld>
            <a:endParaRPr lang="de-DE"/>
          </a:p>
        </p:txBody>
      </p:sp>
    </p:spTree>
    <p:extLst>
      <p:ext uri="{BB962C8B-B14F-4D97-AF65-F5344CB8AC3E}">
        <p14:creationId xmlns:p14="http://schemas.microsoft.com/office/powerpoint/2010/main" val="144672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26EDA9D-173E-4044-A246-3A9CDF803ED7}" type="slidenum">
              <a:rPr lang="de-DE" smtClean="0"/>
              <a:t>5</a:t>
            </a:fld>
            <a:endParaRPr lang="de-DE"/>
          </a:p>
        </p:txBody>
      </p:sp>
    </p:spTree>
    <p:extLst>
      <p:ext uri="{BB962C8B-B14F-4D97-AF65-F5344CB8AC3E}">
        <p14:creationId xmlns:p14="http://schemas.microsoft.com/office/powerpoint/2010/main" val="157331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26EDA9D-173E-4044-A246-3A9CDF803ED7}" type="slidenum">
              <a:rPr lang="de-DE" smtClean="0"/>
              <a:t>6</a:t>
            </a:fld>
            <a:endParaRPr lang="de-DE"/>
          </a:p>
        </p:txBody>
      </p:sp>
    </p:spTree>
    <p:extLst>
      <p:ext uri="{BB962C8B-B14F-4D97-AF65-F5344CB8AC3E}">
        <p14:creationId xmlns:p14="http://schemas.microsoft.com/office/powerpoint/2010/main" val="62992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6EDA9D-173E-4044-A246-3A9CDF803ED7}" type="slidenum">
              <a:rPr lang="de-DE" smtClean="0"/>
              <a:t>9</a:t>
            </a:fld>
            <a:endParaRPr lang="de-DE"/>
          </a:p>
        </p:txBody>
      </p:sp>
    </p:spTree>
    <p:extLst>
      <p:ext uri="{BB962C8B-B14F-4D97-AF65-F5344CB8AC3E}">
        <p14:creationId xmlns:p14="http://schemas.microsoft.com/office/powerpoint/2010/main" val="310506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26EDA9D-173E-4044-A246-3A9CDF803ED7}" type="slidenum">
              <a:rPr lang="de-DE" smtClean="0"/>
              <a:t>10</a:t>
            </a:fld>
            <a:endParaRPr lang="de-DE"/>
          </a:p>
        </p:txBody>
      </p:sp>
    </p:spTree>
    <p:extLst>
      <p:ext uri="{BB962C8B-B14F-4D97-AF65-F5344CB8AC3E}">
        <p14:creationId xmlns:p14="http://schemas.microsoft.com/office/powerpoint/2010/main" val="286985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07BED-D586-FE74-CBB1-4D83817D53F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C6FCDFC-DC61-C4AD-AF45-F34789A39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4805E6C-32F3-8647-8179-E36B9B948B0B}"/>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5" name="Fußzeilenplatzhalter 4">
            <a:extLst>
              <a:ext uri="{FF2B5EF4-FFF2-40B4-BE49-F238E27FC236}">
                <a16:creationId xmlns:a16="http://schemas.microsoft.com/office/drawing/2014/main" id="{E648C9DF-65B1-1DAF-B224-29CD83F87A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1BBAD61-F073-8D5A-3C5B-F64D29290666}"/>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368855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FC5FD-8F8F-516C-5D9E-D36A1F8180C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0378CD8-2560-DBDB-CA40-46838271839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F24106-C79B-D041-651B-B52FCDE49387}"/>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5" name="Fußzeilenplatzhalter 4">
            <a:extLst>
              <a:ext uri="{FF2B5EF4-FFF2-40B4-BE49-F238E27FC236}">
                <a16:creationId xmlns:a16="http://schemas.microsoft.com/office/drawing/2014/main" id="{EFC8B495-454C-F81F-9931-08A3282EB2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32623D-AEDB-1421-35D4-D7ACEB1C9AA5}"/>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11436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046C3E2-949B-DFAE-3F00-FF453873B88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C90A8DF-C09F-07A5-2120-A54441C922C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BC048D-A9A0-1E20-C128-64FEF5774013}"/>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5" name="Fußzeilenplatzhalter 4">
            <a:extLst>
              <a:ext uri="{FF2B5EF4-FFF2-40B4-BE49-F238E27FC236}">
                <a16:creationId xmlns:a16="http://schemas.microsoft.com/office/drawing/2014/main" id="{4E07A1B5-BE7B-B07E-7DA3-0AAEAFC17B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012B01-83F9-D8AB-8B21-FE74CA698258}"/>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81556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80827-1C80-B408-4E39-FF01A75F7C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E387F8D-9D02-278C-2D4E-8B748CD22E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46E8BA4-8F11-E39F-F132-52B7F72775A3}"/>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5" name="Fußzeilenplatzhalter 4">
            <a:extLst>
              <a:ext uri="{FF2B5EF4-FFF2-40B4-BE49-F238E27FC236}">
                <a16:creationId xmlns:a16="http://schemas.microsoft.com/office/drawing/2014/main" id="{5D20282A-1AF2-DD1D-0FAB-A68460B7EA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CDA64B-B538-264A-7117-F0237CD0A8C0}"/>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125349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0BEEC-365A-EC10-ABC6-AE2D209663C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B1B8486-E087-F933-A439-A127F9AB6C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DE8A3E4-B417-F42B-73D4-FD7ADBB6C7AA}"/>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5" name="Fußzeilenplatzhalter 4">
            <a:extLst>
              <a:ext uri="{FF2B5EF4-FFF2-40B4-BE49-F238E27FC236}">
                <a16:creationId xmlns:a16="http://schemas.microsoft.com/office/drawing/2014/main" id="{BE8C3869-CA1E-40E5-5A1F-F71CEA0AB0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85A427-3527-3D1D-5D4B-877C1CD691BE}"/>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318039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2A55D-A795-1EA9-D399-01DD2D128D3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368077F-96E4-A983-D570-9399BF4E1A2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FCF2E77-B768-9D3A-04DC-82233C3A48B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26B6A07-8274-E501-E5CE-8579A757F41C}"/>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6" name="Fußzeilenplatzhalter 5">
            <a:extLst>
              <a:ext uri="{FF2B5EF4-FFF2-40B4-BE49-F238E27FC236}">
                <a16:creationId xmlns:a16="http://schemas.microsoft.com/office/drawing/2014/main" id="{1021D095-E86B-5F9D-50B5-29B8D2FBE6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BD73E0-1356-719F-1CDD-3CB67D495114}"/>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35203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02C7A-A42F-4F16-6481-CDE72050690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FABEF7C-20C9-D5A6-2718-51F517E50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5E37637-E130-DF32-0924-70E1FED288F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B84D873-A05C-5DA4-799C-A36556348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A5C38FA-1506-CBEC-9F11-DF2D112EA40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1C18976-3DA8-A602-61B4-6D5F6615E70C}"/>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8" name="Fußzeilenplatzhalter 7">
            <a:extLst>
              <a:ext uri="{FF2B5EF4-FFF2-40B4-BE49-F238E27FC236}">
                <a16:creationId xmlns:a16="http://schemas.microsoft.com/office/drawing/2014/main" id="{2E909986-3DC3-CB4F-7918-44D57393BE0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3DEE16D-C5DF-AA06-05E2-E24BC51186AD}"/>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16565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2BFEB-2CB0-D49B-528C-D9D1CCA02ED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0397855-51F1-602F-016C-70E069C9DF70}"/>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4" name="Fußzeilenplatzhalter 3">
            <a:extLst>
              <a:ext uri="{FF2B5EF4-FFF2-40B4-BE49-F238E27FC236}">
                <a16:creationId xmlns:a16="http://schemas.microsoft.com/office/drawing/2014/main" id="{825A7A1C-A478-8C6D-1F10-51ACA5482A4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1CD13F8-5D24-D864-4577-02A71F481BF5}"/>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02858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7A05037-5BD8-CB59-C439-B130606FE3D4}"/>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3" name="Fußzeilenplatzhalter 2">
            <a:extLst>
              <a:ext uri="{FF2B5EF4-FFF2-40B4-BE49-F238E27FC236}">
                <a16:creationId xmlns:a16="http://schemas.microsoft.com/office/drawing/2014/main" id="{6CFF7FAE-F63D-2289-D622-998419B3615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64315D9-AA0C-6FCF-BB65-7D9634F4B2FD}"/>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85250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30ACF-C63F-F285-A4A6-49F7AC13AFF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803B142-2CE8-99D4-3AD9-DE3AB2187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129D147-B70A-E08B-0DA6-414DA2106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46856D-494F-3DB6-F82E-C8B515F82227}"/>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6" name="Fußzeilenplatzhalter 5">
            <a:extLst>
              <a:ext uri="{FF2B5EF4-FFF2-40B4-BE49-F238E27FC236}">
                <a16:creationId xmlns:a16="http://schemas.microsoft.com/office/drawing/2014/main" id="{9F00EB80-75EC-9C85-0CB8-8D2B4EAA7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8341C1C-F0CC-0130-CC54-DE998F0E78DF}"/>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77091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64CDD-E335-9815-3EE9-DE7F50E67B0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7764FD0-C5B3-F08F-ADAA-24806DCE3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74CD705-8D19-D3FC-5518-3C9DEA47A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F5631E-77D3-0249-959D-A9A731DA4413}"/>
              </a:ext>
            </a:extLst>
          </p:cNvPr>
          <p:cNvSpPr>
            <a:spLocks noGrp="1"/>
          </p:cNvSpPr>
          <p:nvPr>
            <p:ph type="dt" sz="half" idx="10"/>
          </p:nvPr>
        </p:nvSpPr>
        <p:spPr/>
        <p:txBody>
          <a:bodyPr/>
          <a:lstStyle/>
          <a:p>
            <a:fld id="{E8589622-DADB-4C55-AAD7-477E1E99F499}" type="datetimeFigureOut">
              <a:rPr lang="de-DE" smtClean="0"/>
              <a:t>07.04.2025</a:t>
            </a:fld>
            <a:endParaRPr lang="de-DE"/>
          </a:p>
        </p:txBody>
      </p:sp>
      <p:sp>
        <p:nvSpPr>
          <p:cNvPr id="6" name="Fußzeilenplatzhalter 5">
            <a:extLst>
              <a:ext uri="{FF2B5EF4-FFF2-40B4-BE49-F238E27FC236}">
                <a16:creationId xmlns:a16="http://schemas.microsoft.com/office/drawing/2014/main" id="{43639A2C-4D45-4AC4-D5E1-C9A718BDD0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7278C9-6AFD-29C7-E122-B9A3F24592B6}"/>
              </a:ext>
            </a:extLst>
          </p:cNvPr>
          <p:cNvSpPr>
            <a:spLocks noGrp="1"/>
          </p:cNvSpPr>
          <p:nvPr>
            <p:ph type="sldNum" sz="quarter" idx="12"/>
          </p:nvPr>
        </p:nvSpPr>
        <p:spPr/>
        <p:txBody>
          <a:bodyPr/>
          <a:lstStyle/>
          <a:p>
            <a:fld id="{090C608D-DD05-49A6-8D94-78D221755A9A}" type="slidenum">
              <a:rPr lang="de-DE" smtClean="0"/>
              <a:t>‹#›</a:t>
            </a:fld>
            <a:endParaRPr lang="de-DE"/>
          </a:p>
        </p:txBody>
      </p:sp>
    </p:spTree>
    <p:extLst>
      <p:ext uri="{BB962C8B-B14F-4D97-AF65-F5344CB8AC3E}">
        <p14:creationId xmlns:p14="http://schemas.microsoft.com/office/powerpoint/2010/main" val="225452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600685-E642-B8E7-04B3-6B08551E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283390A-7BD5-0747-FFD9-4380DF4D3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2A2781-691A-6FC6-9B3C-4D6B7FB51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589622-DADB-4C55-AAD7-477E1E99F499}" type="datetimeFigureOut">
              <a:rPr lang="de-DE" smtClean="0"/>
              <a:t>07.04.2025</a:t>
            </a:fld>
            <a:endParaRPr lang="de-DE"/>
          </a:p>
        </p:txBody>
      </p:sp>
      <p:sp>
        <p:nvSpPr>
          <p:cNvPr id="5" name="Fußzeilenplatzhalter 4">
            <a:extLst>
              <a:ext uri="{FF2B5EF4-FFF2-40B4-BE49-F238E27FC236}">
                <a16:creationId xmlns:a16="http://schemas.microsoft.com/office/drawing/2014/main" id="{D2073B95-4232-3294-0158-9851F38DA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6607D851-8D34-DA80-46C5-85E5D07F2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0C608D-DD05-49A6-8D94-78D221755A9A}" type="slidenum">
              <a:rPr lang="de-DE" smtClean="0"/>
              <a:t>‹#›</a:t>
            </a:fld>
            <a:endParaRPr lang="de-DE"/>
          </a:p>
        </p:txBody>
      </p:sp>
    </p:spTree>
    <p:extLst>
      <p:ext uri="{BB962C8B-B14F-4D97-AF65-F5344CB8AC3E}">
        <p14:creationId xmlns:p14="http://schemas.microsoft.com/office/powerpoint/2010/main" val="212097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skills4abroad.de/mod/h5pactivity/view.php?id=165639" TargetMode="External"/><Relationship Id="rId18" Type="http://schemas.openxmlformats.org/officeDocument/2006/relationships/image" Target="../media/image6.png"/><Relationship Id="rId3" Type="http://schemas.openxmlformats.org/officeDocument/2006/relationships/image" Target="../media/image5.png"/><Relationship Id="rId7" Type="http://schemas.microsoft.com/office/2007/relationships/hdphoto" Target="../media/hdphoto1.wdp"/><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notesSlide" Target="../notesSlides/notesSlide6.xm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skills4abroad.de/course/view.php?id=8934#section-0" TargetMode="External"/><Relationship Id="rId5" Type="http://schemas.openxmlformats.org/officeDocument/2006/relationships/image" Target="../media/image3.jpeg"/><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hyperlink" Target="https://skills4abroad.de/course/view.php?id=8934#section-2" TargetMode="External"/><Relationship Id="rId4" Type="http://schemas.openxmlformats.org/officeDocument/2006/relationships/image" Target="../media/image4.png"/><Relationship Id="rId9" Type="http://schemas.openxmlformats.org/officeDocument/2006/relationships/image" Target="../media/image14.png"/><Relationship Id="rId14" Type="http://schemas.openxmlformats.org/officeDocument/2006/relationships/hyperlink" Target="https://skills4abroad.de/mod/forum/view.php?id=16757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kills4abroad.de/course/view.php?id=8934" TargetMode="External"/><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hyperlink" Target="https://skills4abroad.de/pluginfile.php/214437/mod_label/intro/250313-Think4Video-v3.mp4?time=1743783082209" TargetMode="External"/><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annette.frick@bmz.bund.de" TargetMode="External"/><Relationship Id="rId11" Type="http://schemas.openxmlformats.org/officeDocument/2006/relationships/image" Target="../media/image15.png"/><Relationship Id="rId5" Type="http://schemas.openxmlformats.org/officeDocument/2006/relationships/hyperlink" Target="mailto:Stephanie.petrasch@giz.de" TargetMode="External"/><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3.jpeg"/><Relationship Id="rId10" Type="http://schemas.openxmlformats.org/officeDocument/2006/relationships/image" Target="../media/image14.png"/><Relationship Id="rId4" Type="http://schemas.openxmlformats.org/officeDocument/2006/relationships/image" Target="../media/image4.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hyperlink" Target="https://www.agdd.de/en/agdd/photo-competition-decolonial-perspectives"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a:extLst>
              <a:ext uri="{FF2B5EF4-FFF2-40B4-BE49-F238E27FC236}">
                <a16:creationId xmlns:a16="http://schemas.microsoft.com/office/drawing/2014/main" id="{1E2E030A-BDA7-A82A-E9BB-79A639950406}"/>
              </a:ext>
            </a:extLst>
          </p:cNvPr>
          <p:cNvPicPr>
            <a:picLocks noChangeAspect="1"/>
          </p:cNvPicPr>
          <p:nvPr/>
        </p:nvPicPr>
        <p:blipFill>
          <a:blip r:embed="rId2"/>
          <a:stretch>
            <a:fillRect/>
          </a:stretch>
        </p:blipFill>
        <p:spPr>
          <a:xfrm>
            <a:off x="161922" y="56280"/>
            <a:ext cx="11868155" cy="6745439"/>
          </a:xfrm>
          <a:prstGeom prst="rect">
            <a:avLst/>
          </a:prstGeom>
        </p:spPr>
      </p:pic>
      <p:pic>
        <p:nvPicPr>
          <p:cNvPr id="5" name="Grafik 4">
            <a:extLst>
              <a:ext uri="{FF2B5EF4-FFF2-40B4-BE49-F238E27FC236}">
                <a16:creationId xmlns:a16="http://schemas.microsoft.com/office/drawing/2014/main" id="{D83C94AD-C92D-918B-D51B-542F1FB8A8BC}"/>
              </a:ext>
            </a:extLst>
          </p:cNvPr>
          <p:cNvPicPr>
            <a:picLocks/>
          </p:cNvPicPr>
          <p:nvPr/>
        </p:nvPicPr>
        <p:blipFill>
          <a:blip r:embed="rId3">
            <a:extLst>
              <a:ext uri="{BEBA8EAE-BF5A-486C-A8C5-ECC9F3942E4B}">
                <a14:imgProps xmlns:a14="http://schemas.microsoft.com/office/drawing/2010/main">
                  <a14:imgLayer r:embed="rId4">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9393874" y="1411836"/>
            <a:ext cx="2046759" cy="1711841"/>
          </a:xfrm>
          <a:prstGeom prst="rect">
            <a:avLst/>
          </a:prstGeom>
          <a:noFill/>
        </p:spPr>
      </p:pic>
      <p:sp>
        <p:nvSpPr>
          <p:cNvPr id="14" name="Textfeld 5">
            <a:extLst>
              <a:ext uri="{FF2B5EF4-FFF2-40B4-BE49-F238E27FC236}">
                <a16:creationId xmlns:a16="http://schemas.microsoft.com/office/drawing/2014/main" id="{E30154A8-9C61-616C-0933-B0BECECD4A2B}"/>
              </a:ext>
            </a:extLst>
          </p:cNvPr>
          <p:cNvSpPr txBox="1">
            <a:spLocks/>
          </p:cNvSpPr>
          <p:nvPr/>
        </p:nvSpPr>
        <p:spPr>
          <a:xfrm>
            <a:off x="2613461" y="4971764"/>
            <a:ext cx="6965067" cy="400110"/>
          </a:xfrm>
          <a:prstGeom prst="rect">
            <a:avLst/>
          </a:prstGeom>
          <a:noFill/>
        </p:spPr>
        <p:txBody>
          <a:bodyPr wrap="square">
            <a:spAutoFit/>
          </a:bodyPr>
          <a:lstStyle/>
          <a:p>
            <a:pPr algn="ctr">
              <a:spcAft>
                <a:spcPts val="600"/>
              </a:spcAft>
            </a:pPr>
            <a:r>
              <a:rPr lang="en-GB" sz="2000" kern="1200">
                <a:solidFill>
                  <a:srgbClr val="595959"/>
                </a:solidFill>
                <a:effectLst/>
                <a:latin typeface="Arial" panose="020B0604020202020204" pitchFamily="34" charset="0"/>
                <a:ea typeface="Calibri" panose="020F0502020204030204" pitchFamily="34" charset="0"/>
                <a:cs typeface="Arial" panose="020B0604020202020204" pitchFamily="34" charset="0"/>
              </a:rPr>
              <a:t>Creating Impact: Future Skills for Development Cooperation</a:t>
            </a:r>
            <a:endParaRPr lang="de-DE" sz="2000">
              <a:effectLst/>
              <a:latin typeface="Arial" panose="020B0604020202020204" pitchFamily="34" charset="0"/>
              <a:ea typeface="Aptos" panose="020B0004020202020204" pitchFamily="34" charset="0"/>
              <a:cs typeface="Arial" panose="020B0604020202020204" pitchFamily="34" charset="0"/>
            </a:endParaRPr>
          </a:p>
        </p:txBody>
      </p:sp>
      <p:sp>
        <p:nvSpPr>
          <p:cNvPr id="15" name="Textfeld 5">
            <a:extLst>
              <a:ext uri="{FF2B5EF4-FFF2-40B4-BE49-F238E27FC236}">
                <a16:creationId xmlns:a16="http://schemas.microsoft.com/office/drawing/2014/main" id="{21D067A1-FA40-9150-BD1C-8B8E656C7EFE}"/>
              </a:ext>
            </a:extLst>
          </p:cNvPr>
          <p:cNvSpPr txBox="1"/>
          <p:nvPr/>
        </p:nvSpPr>
        <p:spPr>
          <a:xfrm>
            <a:off x="4756413" y="5326777"/>
            <a:ext cx="2679161" cy="30777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GB" sz="1100" kern="1200">
                <a:solidFill>
                  <a:srgbClr val="595959"/>
                </a:solidFill>
                <a:effectLst/>
                <a:latin typeface="Arial" panose="020B0604020202020204" pitchFamily="34" charset="0"/>
                <a:ea typeface="Calibri" panose="020F0502020204030204" pitchFamily="34" charset="0"/>
                <a:cs typeface="Arial" panose="020B0604020202020204" pitchFamily="34" charset="0"/>
              </a:rPr>
              <a:t>March 14</a:t>
            </a:r>
            <a:r>
              <a:rPr lang="en-GB" sz="1100" kern="1200" baseline="30000">
                <a:solidFill>
                  <a:srgbClr val="595959"/>
                </a:solidFill>
                <a:effectLst/>
                <a:latin typeface="Arial" panose="020B0604020202020204" pitchFamily="34" charset="0"/>
                <a:ea typeface="Calibri" panose="020F0502020204030204" pitchFamily="34" charset="0"/>
                <a:cs typeface="Arial" panose="020B0604020202020204" pitchFamily="34" charset="0"/>
              </a:rPr>
              <a:t>th</a:t>
            </a:r>
            <a:r>
              <a:rPr lang="en-GB" sz="1100" kern="1200">
                <a:solidFill>
                  <a:srgbClr val="595959"/>
                </a:solidFill>
                <a:effectLst/>
                <a:latin typeface="Arial" panose="020B0604020202020204" pitchFamily="34" charset="0"/>
                <a:ea typeface="Calibri" panose="020F0502020204030204" pitchFamily="34" charset="0"/>
                <a:cs typeface="Arial" panose="020B0604020202020204" pitchFamily="34" charset="0"/>
              </a:rPr>
              <a:t>, 2025 / 9:30 AM to 12:30 PM</a:t>
            </a:r>
            <a:endParaRPr lang="de-DE" sz="1100">
              <a:effectLst/>
              <a:latin typeface="Arial" panose="020B0604020202020204" pitchFamily="34" charset="0"/>
              <a:ea typeface="Aptos" panose="020B0004020202020204" pitchFamily="34" charset="0"/>
              <a:cs typeface="Arial" panose="020B0604020202020204" pitchFamily="34" charset="0"/>
            </a:endParaRPr>
          </a:p>
        </p:txBody>
      </p:sp>
      <p:sp>
        <p:nvSpPr>
          <p:cNvPr id="16" name="Textfeld 5">
            <a:extLst>
              <a:ext uri="{FF2B5EF4-FFF2-40B4-BE49-F238E27FC236}">
                <a16:creationId xmlns:a16="http://schemas.microsoft.com/office/drawing/2014/main" id="{D5355041-64A6-1167-7BEA-D3BDAAFBF03F}"/>
              </a:ext>
            </a:extLst>
          </p:cNvPr>
          <p:cNvSpPr txBox="1"/>
          <p:nvPr/>
        </p:nvSpPr>
        <p:spPr>
          <a:xfrm>
            <a:off x="2613461" y="5625131"/>
            <a:ext cx="6965067" cy="461665"/>
          </a:xfrm>
          <a:prstGeom prst="rect">
            <a:avLst/>
          </a:prstGeom>
          <a:noFill/>
        </p:spPr>
        <p:txBody>
          <a:bodyPr wrap="square">
            <a:spAutoFit/>
          </a:bodyPr>
          <a:lstStyle/>
          <a:p>
            <a:pPr algn="ctr">
              <a:spcAft>
                <a:spcPts val="600"/>
              </a:spcAft>
            </a:pPr>
            <a:r>
              <a:rPr lang="en-GB" sz="2400">
                <a:solidFill>
                  <a:srgbClr val="B9B9B9"/>
                </a:solidFill>
                <a:latin typeface="Arial" panose="020B0604020202020204" pitchFamily="34" charset="0"/>
                <a:ea typeface="Calibri" panose="020F0502020204030204" pitchFamily="34" charset="0"/>
                <a:cs typeface="Arial" panose="020B0604020202020204" pitchFamily="34" charset="0"/>
              </a:rPr>
              <a:t>RECAP</a:t>
            </a:r>
            <a:endParaRPr lang="de-DE" sz="2400">
              <a:solidFill>
                <a:srgbClr val="B9B9B9"/>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9" name="Grafik 18" descr="Ein Bild, das Text, Schrift, Visitenkarte, Screenshot enthält.&#10;&#10;KI-generierte Inhalte können fehlerhaft sein.">
            <a:extLst>
              <a:ext uri="{FF2B5EF4-FFF2-40B4-BE49-F238E27FC236}">
                <a16:creationId xmlns:a16="http://schemas.microsoft.com/office/drawing/2014/main" id="{04635D6D-76CF-F019-C614-9F86CC1DD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pic>
        <p:nvPicPr>
          <p:cNvPr id="23" name="Grafik 22" descr="Ein Bild, das Text, Schrift, Grafiken, Screenshot enthält.&#10;&#10;KI-generierte Inhalte können fehlerhaft sein.">
            <a:extLst>
              <a:ext uri="{FF2B5EF4-FFF2-40B4-BE49-F238E27FC236}">
                <a16:creationId xmlns:a16="http://schemas.microsoft.com/office/drawing/2014/main" id="{AA87101E-8A77-EB44-9BC1-D0B1F88B1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spTree>
    <p:extLst>
      <p:ext uri="{BB962C8B-B14F-4D97-AF65-F5344CB8AC3E}">
        <p14:creationId xmlns:p14="http://schemas.microsoft.com/office/powerpoint/2010/main" val="267722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Grafik 42">
            <a:extLst>
              <a:ext uri="{FF2B5EF4-FFF2-40B4-BE49-F238E27FC236}">
                <a16:creationId xmlns:a16="http://schemas.microsoft.com/office/drawing/2014/main" id="{E3164194-C1F8-480E-FE46-25818632BE12}"/>
              </a:ext>
            </a:extLst>
          </p:cNvPr>
          <p:cNvPicPr/>
          <p:nvPr/>
        </p:nvPicPr>
        <p:blipFill>
          <a:blip r:embed="rId3"/>
          <a:srcRect t="59246" r="425" b="-1"/>
          <a:stretch/>
        </p:blipFill>
        <p:spPr>
          <a:xfrm>
            <a:off x="158672" y="106778"/>
            <a:ext cx="11814535" cy="6644445"/>
          </a:xfrm>
          <a:prstGeom prst="rect">
            <a:avLst/>
          </a:prstGeom>
          <a:effectLst>
            <a:softEdge rad="0"/>
          </a:effectLst>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fik 6" descr="Ein Bild, das Text, Schrift, Grafiken, Screenshot enthält.&#10;&#10;KI-generierte Inhalte können fehlerhaft sein.">
            <a:extLst>
              <a:ext uri="{FF2B5EF4-FFF2-40B4-BE49-F238E27FC236}">
                <a16:creationId xmlns:a16="http://schemas.microsoft.com/office/drawing/2014/main" id="{5F30C158-B692-859D-AA3F-4E0F3C55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3" name="Textfeld 2">
            <a:extLst>
              <a:ext uri="{FF2B5EF4-FFF2-40B4-BE49-F238E27FC236}">
                <a16:creationId xmlns:a16="http://schemas.microsoft.com/office/drawing/2014/main" id="{928DDEB4-2087-483A-0AB1-8D11FBBF5012}"/>
              </a:ext>
            </a:extLst>
          </p:cNvPr>
          <p:cNvSpPr txBox="1"/>
          <p:nvPr/>
        </p:nvSpPr>
        <p:spPr>
          <a:xfrm>
            <a:off x="2638699" y="755213"/>
            <a:ext cx="7219401" cy="461665"/>
          </a:xfrm>
          <a:prstGeom prst="rect">
            <a:avLst/>
          </a:prstGeom>
          <a:noFill/>
        </p:spPr>
        <p:txBody>
          <a:bodyPr wrap="square" rtlCol="0">
            <a:spAutoFit/>
          </a:bodyPr>
          <a:lstStyle/>
          <a:p>
            <a:pPr algn="ctr"/>
            <a:r>
              <a:rPr lang="de-DE" sz="2400" b="1">
                <a:latin typeface="Arial" panose="020B0604020202020204" pitchFamily="34" charset="0"/>
                <a:cs typeface="Arial" panose="020B0604020202020204" pitchFamily="34" charset="0"/>
              </a:rPr>
              <a:t>The </a:t>
            </a:r>
            <a:r>
              <a:rPr lang="de-DE" sz="2400" b="1" err="1">
                <a:latin typeface="Arial" panose="020B0604020202020204" pitchFamily="34" charset="0"/>
                <a:cs typeface="Arial" panose="020B0604020202020204" pitchFamily="34" charset="0"/>
              </a:rPr>
              <a:t>journey</a:t>
            </a:r>
            <a:r>
              <a:rPr lang="de-DE" sz="2400" b="1">
                <a:latin typeface="Arial" panose="020B0604020202020204" pitchFamily="34" charset="0"/>
                <a:cs typeface="Arial" panose="020B0604020202020204" pitchFamily="34" charset="0"/>
              </a:rPr>
              <a:t> </a:t>
            </a:r>
            <a:r>
              <a:rPr lang="de-DE" sz="2400" b="1" err="1">
                <a:latin typeface="Arial" panose="020B0604020202020204" pitchFamily="34" charset="0"/>
                <a:cs typeface="Arial" panose="020B0604020202020204" pitchFamily="34" charset="0"/>
              </a:rPr>
              <a:t>continues</a:t>
            </a:r>
            <a:r>
              <a:rPr lang="de-DE" sz="2400" b="1">
                <a:latin typeface="Arial" panose="020B0604020202020204" pitchFamily="34" charset="0"/>
                <a:cs typeface="Arial" panose="020B0604020202020204" pitchFamily="34" charset="0"/>
              </a:rPr>
              <a:t>…</a:t>
            </a:r>
          </a:p>
        </p:txBody>
      </p:sp>
      <p:pic>
        <p:nvPicPr>
          <p:cNvPr id="6" name="Grafik 5">
            <a:extLst>
              <a:ext uri="{FF2B5EF4-FFF2-40B4-BE49-F238E27FC236}">
                <a16:creationId xmlns:a16="http://schemas.microsoft.com/office/drawing/2014/main" id="{3A6328DD-902D-F7D7-3477-C78B9980967F}"/>
              </a:ext>
            </a:extLst>
          </p:cNvPr>
          <p:cNvPicPr/>
          <p:nvPr/>
        </p:nvPicPr>
        <p:blipFill>
          <a:blip r:embed="rId6">
            <a:extLst>
              <a:ext uri="{BEBA8EAE-BF5A-486C-A8C5-ECC9F3942E4B}">
                <a14:imgProps xmlns:a14="http://schemas.microsoft.com/office/drawing/2010/main">
                  <a14:imgLayer r:embed="rId7">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12" name="Grafik 11">
            <a:extLst>
              <a:ext uri="{FF2B5EF4-FFF2-40B4-BE49-F238E27FC236}">
                <a16:creationId xmlns:a16="http://schemas.microsoft.com/office/drawing/2014/main" id="{6905000D-0A38-4587-7A6F-84A1BEE881B1}"/>
              </a:ext>
            </a:extLst>
          </p:cNvPr>
          <p:cNvPicPr>
            <a:picLocks/>
          </p:cNvPicPr>
          <p:nvPr/>
        </p:nvPicPr>
        <p:blipFill>
          <a:blip r:embed="rId8">
            <a:extLst>
              <a:ext uri="{BEBA8EAE-BF5A-486C-A8C5-ECC9F3942E4B}">
                <a14:imgProps xmlns:a14="http://schemas.microsoft.com/office/drawing/2010/main">
                  <a14:imgLayer r:embed="rId7">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1980447" y="6443158"/>
            <a:ext cx="349445" cy="308064"/>
          </a:xfrm>
          <a:prstGeom prst="rect">
            <a:avLst/>
          </a:prstGeom>
        </p:spPr>
      </p:pic>
      <p:pic>
        <p:nvPicPr>
          <p:cNvPr id="15" name="Grafik 14">
            <a:extLst>
              <a:ext uri="{FF2B5EF4-FFF2-40B4-BE49-F238E27FC236}">
                <a16:creationId xmlns:a16="http://schemas.microsoft.com/office/drawing/2014/main" id="{32237222-49C0-3768-AA6F-403A39782B83}"/>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7">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1120414" y="6403245"/>
            <a:ext cx="455688" cy="370029"/>
          </a:xfrm>
          <a:prstGeom prst="rect">
            <a:avLst/>
          </a:prstGeom>
        </p:spPr>
      </p:pic>
      <p:pic>
        <p:nvPicPr>
          <p:cNvPr id="18" name="Grafik 17">
            <a:extLst>
              <a:ext uri="{FF2B5EF4-FFF2-40B4-BE49-F238E27FC236}">
                <a16:creationId xmlns:a16="http://schemas.microsoft.com/office/drawing/2014/main" id="{0EB0F58E-AACC-D9F9-8E52-3C430D282487}"/>
              </a:ext>
            </a:extLst>
          </p:cNvPr>
          <p:cNvPicPr>
            <a:picLocks/>
          </p:cNvPicPr>
          <p:nvPr/>
        </p:nvPicPr>
        <p:blipFill>
          <a:blip r:embed="rId10">
            <a:extLst>
              <a:ext uri="{BEBA8EAE-BF5A-486C-A8C5-ECC9F3942E4B}">
                <a14:imgProps xmlns:a14="http://schemas.microsoft.com/office/drawing/2010/main">
                  <a14:imgLayer r:embed="rId7">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541035" y="6299538"/>
            <a:ext cx="672992" cy="461665"/>
          </a:xfrm>
          <a:prstGeom prst="rect">
            <a:avLst/>
          </a:prstGeom>
        </p:spPr>
      </p:pic>
      <p:sp>
        <p:nvSpPr>
          <p:cNvPr id="38" name="Freihandform: Form 37">
            <a:extLst>
              <a:ext uri="{FF2B5EF4-FFF2-40B4-BE49-F238E27FC236}">
                <a16:creationId xmlns:a16="http://schemas.microsoft.com/office/drawing/2014/main" id="{C865A356-D9BE-C3D8-61A6-C852C623336A}"/>
              </a:ext>
            </a:extLst>
          </p:cNvPr>
          <p:cNvSpPr/>
          <p:nvPr/>
        </p:nvSpPr>
        <p:spPr>
          <a:xfrm>
            <a:off x="6602819" y="4346392"/>
            <a:ext cx="2375155" cy="1476550"/>
          </a:xfrm>
          <a:custGeom>
            <a:avLst/>
            <a:gdLst>
              <a:gd name="connsiteX0" fmla="*/ 2667000 w 2667000"/>
              <a:gd name="connsiteY0" fmla="*/ 1034143 h 1407760"/>
              <a:gd name="connsiteX1" fmla="*/ 1328057 w 2667000"/>
              <a:gd name="connsiteY1" fmla="*/ 1349828 h 1407760"/>
              <a:gd name="connsiteX2" fmla="*/ 0 w 2667000"/>
              <a:gd name="connsiteY2" fmla="*/ 0 h 1407760"/>
              <a:gd name="connsiteX0" fmla="*/ 2780122 w 2780122"/>
              <a:gd name="connsiteY0" fmla="*/ 1147264 h 1428376"/>
              <a:gd name="connsiteX1" fmla="*/ 1328057 w 2780122"/>
              <a:gd name="connsiteY1" fmla="*/ 1349828 h 1428376"/>
              <a:gd name="connsiteX2" fmla="*/ 0 w 2780122"/>
              <a:gd name="connsiteY2" fmla="*/ 0 h 1428376"/>
              <a:gd name="connsiteX0" fmla="*/ 2780122 w 2780122"/>
              <a:gd name="connsiteY0" fmla="*/ 1213252 h 1446722"/>
              <a:gd name="connsiteX1" fmla="*/ 1328057 w 2780122"/>
              <a:gd name="connsiteY1" fmla="*/ 1349828 h 1446722"/>
              <a:gd name="connsiteX2" fmla="*/ 0 w 2780122"/>
              <a:gd name="connsiteY2" fmla="*/ 0 h 1446722"/>
            </a:gdLst>
            <a:ahLst/>
            <a:cxnLst>
              <a:cxn ang="0">
                <a:pos x="connsiteX0" y="connsiteY0"/>
              </a:cxn>
              <a:cxn ang="0">
                <a:pos x="connsiteX1" y="connsiteY1"/>
              </a:cxn>
              <a:cxn ang="0">
                <a:pos x="connsiteX2" y="connsiteY2"/>
              </a:cxn>
            </a:cxnLst>
            <a:rect l="l" t="t" r="r" b="b"/>
            <a:pathLst>
              <a:path w="2780122" h="1446722">
                <a:moveTo>
                  <a:pt x="2780122" y="1213252"/>
                </a:moveTo>
                <a:cubicBezTo>
                  <a:pt x="2332900" y="1457273"/>
                  <a:pt x="1772557" y="1522185"/>
                  <a:pt x="1328057" y="1349828"/>
                </a:cubicBezTo>
                <a:cubicBezTo>
                  <a:pt x="883557" y="1177471"/>
                  <a:pt x="441778" y="588735"/>
                  <a:pt x="0" y="0"/>
                </a:cubicBezTo>
              </a:path>
            </a:pathLst>
          </a:custGeom>
          <a:noFill/>
          <a:ln w="57150">
            <a:solidFill>
              <a:srgbClr val="469DA4"/>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19637B4B-0239-A325-F6A7-717F69491A6A}"/>
              </a:ext>
            </a:extLst>
          </p:cNvPr>
          <p:cNvSpPr/>
          <p:nvPr/>
        </p:nvSpPr>
        <p:spPr>
          <a:xfrm>
            <a:off x="4049486" y="2035629"/>
            <a:ext cx="2198914" cy="1711841"/>
          </a:xfrm>
          <a:custGeom>
            <a:avLst/>
            <a:gdLst>
              <a:gd name="connsiteX0" fmla="*/ 1785257 w 1785257"/>
              <a:gd name="connsiteY0" fmla="*/ 1632857 h 1632857"/>
              <a:gd name="connsiteX1" fmla="*/ 1273628 w 1785257"/>
              <a:gd name="connsiteY1" fmla="*/ 511628 h 1632857"/>
              <a:gd name="connsiteX2" fmla="*/ 0 w 1785257"/>
              <a:gd name="connsiteY2" fmla="*/ 0 h 1632857"/>
            </a:gdLst>
            <a:ahLst/>
            <a:cxnLst>
              <a:cxn ang="0">
                <a:pos x="connsiteX0" y="connsiteY0"/>
              </a:cxn>
              <a:cxn ang="0">
                <a:pos x="connsiteX1" y="connsiteY1"/>
              </a:cxn>
              <a:cxn ang="0">
                <a:pos x="connsiteX2" y="connsiteY2"/>
              </a:cxn>
            </a:cxnLst>
            <a:rect l="l" t="t" r="r" b="b"/>
            <a:pathLst>
              <a:path w="1785257" h="1632857">
                <a:moveTo>
                  <a:pt x="1785257" y="1632857"/>
                </a:moveTo>
                <a:cubicBezTo>
                  <a:pt x="1678214" y="1208314"/>
                  <a:pt x="1571171" y="783771"/>
                  <a:pt x="1273628" y="511628"/>
                </a:cubicBezTo>
                <a:cubicBezTo>
                  <a:pt x="976085" y="239485"/>
                  <a:pt x="108857" y="23586"/>
                  <a:pt x="0" y="0"/>
                </a:cubicBezTo>
              </a:path>
            </a:pathLst>
          </a:custGeom>
          <a:noFill/>
          <a:ln w="57150">
            <a:solidFill>
              <a:srgbClr val="469DA4"/>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Form 39">
            <a:extLst>
              <a:ext uri="{FF2B5EF4-FFF2-40B4-BE49-F238E27FC236}">
                <a16:creationId xmlns:a16="http://schemas.microsoft.com/office/drawing/2014/main" id="{2F8D57BB-E778-465E-8C80-5CDE8586FB93}"/>
              </a:ext>
            </a:extLst>
          </p:cNvPr>
          <p:cNvSpPr/>
          <p:nvPr/>
        </p:nvSpPr>
        <p:spPr>
          <a:xfrm>
            <a:off x="1706825" y="2449287"/>
            <a:ext cx="2400345" cy="2075040"/>
          </a:xfrm>
          <a:custGeom>
            <a:avLst/>
            <a:gdLst>
              <a:gd name="connsiteX0" fmla="*/ 1113741 w 1113741"/>
              <a:gd name="connsiteY0" fmla="*/ 0 h 2677885"/>
              <a:gd name="connsiteX1" fmla="*/ 3399 w 1113741"/>
              <a:gd name="connsiteY1" fmla="*/ 892628 h 2677885"/>
              <a:gd name="connsiteX2" fmla="*/ 743627 w 1113741"/>
              <a:gd name="connsiteY2" fmla="*/ 1948543 h 2677885"/>
              <a:gd name="connsiteX3" fmla="*/ 25170 w 1113741"/>
              <a:gd name="connsiteY3" fmla="*/ 2677885 h 2677885"/>
            </a:gdLst>
            <a:ahLst/>
            <a:cxnLst>
              <a:cxn ang="0">
                <a:pos x="connsiteX0" y="connsiteY0"/>
              </a:cxn>
              <a:cxn ang="0">
                <a:pos x="connsiteX1" y="connsiteY1"/>
              </a:cxn>
              <a:cxn ang="0">
                <a:pos x="connsiteX2" y="connsiteY2"/>
              </a:cxn>
              <a:cxn ang="0">
                <a:pos x="connsiteX3" y="connsiteY3"/>
              </a:cxn>
            </a:cxnLst>
            <a:rect l="l" t="t" r="r" b="b"/>
            <a:pathLst>
              <a:path w="1113741" h="2677885">
                <a:moveTo>
                  <a:pt x="1113741" y="0"/>
                </a:moveTo>
                <a:cubicBezTo>
                  <a:pt x="589413" y="283935"/>
                  <a:pt x="65085" y="567871"/>
                  <a:pt x="3399" y="892628"/>
                </a:cubicBezTo>
                <a:cubicBezTo>
                  <a:pt x="-58287" y="1217385"/>
                  <a:pt x="739999" y="1651000"/>
                  <a:pt x="743627" y="1948543"/>
                </a:cubicBezTo>
                <a:cubicBezTo>
                  <a:pt x="747255" y="2246086"/>
                  <a:pt x="-60101" y="2521857"/>
                  <a:pt x="25170" y="2677885"/>
                </a:cubicBezTo>
              </a:path>
            </a:pathLst>
          </a:custGeom>
          <a:noFill/>
          <a:ln w="57150">
            <a:solidFill>
              <a:srgbClr val="469DA4"/>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6082908C-4A14-BB5D-B985-EB5E78EF639B}"/>
              </a:ext>
            </a:extLst>
          </p:cNvPr>
          <p:cNvSpPr/>
          <p:nvPr/>
        </p:nvSpPr>
        <p:spPr>
          <a:xfrm>
            <a:off x="1986740" y="1373417"/>
            <a:ext cx="3149929" cy="1299828"/>
          </a:xfrm>
          <a:prstGeom prst="rect">
            <a:avLst/>
          </a:prstGeom>
          <a:solidFill>
            <a:srgbClr val="FFEDB3"/>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de-DE" sz="1800">
              <a:latin typeface="Aptos"/>
              <a:cs typeface="Arial"/>
            </a:endParaRPr>
          </a:p>
        </p:txBody>
      </p:sp>
      <p:sp>
        <p:nvSpPr>
          <p:cNvPr id="8" name="Rechteck 7">
            <a:extLst>
              <a:ext uri="{FF2B5EF4-FFF2-40B4-BE49-F238E27FC236}">
                <a16:creationId xmlns:a16="http://schemas.microsoft.com/office/drawing/2014/main" id="{B1B8C08D-1BC7-2AA6-E1D2-F40B3FEC46E0}"/>
              </a:ext>
            </a:extLst>
          </p:cNvPr>
          <p:cNvSpPr/>
          <p:nvPr/>
        </p:nvSpPr>
        <p:spPr>
          <a:xfrm>
            <a:off x="5944930" y="2153834"/>
            <a:ext cx="4097311" cy="2611883"/>
          </a:xfrm>
          <a:prstGeom prst="rect">
            <a:avLst/>
          </a:prstGeom>
          <a:solidFill>
            <a:srgbClr val="FFEDB3"/>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endParaRPr lang="en-US" sz="1100">
              <a:solidFill>
                <a:schemeClr val="tx1"/>
              </a:solidFill>
              <a:latin typeface="Arial"/>
              <a:cs typeface="Arial"/>
            </a:endParaRPr>
          </a:p>
          <a:p>
            <a:r>
              <a:rPr lang="en-US" sz="1100" b="1">
                <a:solidFill>
                  <a:schemeClr val="tx1"/>
                </a:solidFill>
                <a:latin typeface="Arial"/>
                <a:cs typeface="Arial"/>
              </a:rPr>
              <a:t>      </a:t>
            </a:r>
            <a:endParaRPr lang="en-US" sz="1100">
              <a:solidFill>
                <a:schemeClr val="tx1"/>
              </a:solidFill>
              <a:latin typeface="Arial"/>
              <a:cs typeface="Arial"/>
            </a:endParaRPr>
          </a:p>
        </p:txBody>
      </p:sp>
      <p:sp>
        <p:nvSpPr>
          <p:cNvPr id="13" name="Rechteck 12">
            <a:extLst>
              <a:ext uri="{FF2B5EF4-FFF2-40B4-BE49-F238E27FC236}">
                <a16:creationId xmlns:a16="http://schemas.microsoft.com/office/drawing/2014/main" id="{5A35D47D-3833-83B9-8EA6-8746B0DB64D5}"/>
              </a:ext>
            </a:extLst>
          </p:cNvPr>
          <p:cNvSpPr/>
          <p:nvPr/>
        </p:nvSpPr>
        <p:spPr>
          <a:xfrm>
            <a:off x="415668" y="2813845"/>
            <a:ext cx="1926545" cy="778187"/>
          </a:xfrm>
          <a:prstGeom prst="rect">
            <a:avLst/>
          </a:prstGeom>
          <a:solidFill>
            <a:srgbClr val="FFEDB3"/>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de-DE" sz="1100" b="1" err="1">
                <a:solidFill>
                  <a:schemeClr val="tx1">
                    <a:lumMod val="65000"/>
                    <a:lumOff val="35000"/>
                  </a:schemeClr>
                </a:solidFill>
                <a:latin typeface="Arial"/>
                <a:cs typeface="Arial"/>
              </a:rPr>
              <a:t>Join</a:t>
            </a:r>
            <a:r>
              <a:rPr lang="de-DE" sz="1100" b="1">
                <a:solidFill>
                  <a:schemeClr val="tx1">
                    <a:lumMod val="65000"/>
                    <a:lumOff val="35000"/>
                  </a:schemeClr>
                </a:solidFill>
                <a:latin typeface="Arial"/>
                <a:cs typeface="Arial"/>
              </a:rPr>
              <a:t> </a:t>
            </a:r>
            <a:r>
              <a:rPr lang="de-DE" sz="1100" b="1" err="1">
                <a:solidFill>
                  <a:schemeClr val="tx1">
                    <a:lumMod val="65000"/>
                    <a:lumOff val="35000"/>
                  </a:schemeClr>
                </a:solidFill>
                <a:latin typeface="Arial"/>
                <a:cs typeface="Arial"/>
              </a:rPr>
              <a:t>us</a:t>
            </a:r>
            <a:r>
              <a:rPr lang="de-DE" sz="1100" b="1">
                <a:solidFill>
                  <a:schemeClr val="tx1">
                    <a:lumMod val="65000"/>
                    <a:lumOff val="35000"/>
                  </a:schemeClr>
                </a:solidFill>
                <a:latin typeface="Arial"/>
                <a:cs typeface="Arial"/>
              </a:rPr>
              <a:t> </a:t>
            </a:r>
            <a:r>
              <a:rPr lang="de-DE" sz="1100" b="1" err="1">
                <a:solidFill>
                  <a:schemeClr val="tx1">
                    <a:lumMod val="65000"/>
                    <a:lumOff val="35000"/>
                  </a:schemeClr>
                </a:solidFill>
                <a:latin typeface="Arial"/>
                <a:cs typeface="Arial"/>
              </a:rPr>
              <a:t>here</a:t>
            </a:r>
            <a:r>
              <a:rPr lang="de-DE" sz="1100" b="1">
                <a:solidFill>
                  <a:schemeClr val="tx1">
                    <a:lumMod val="65000"/>
                    <a:lumOff val="35000"/>
                  </a:schemeClr>
                </a:solidFill>
                <a:latin typeface="Arial"/>
                <a:cs typeface="Arial"/>
              </a:rPr>
              <a:t>: </a:t>
            </a:r>
          </a:p>
          <a:p>
            <a:pPr algn="ctr"/>
            <a:r>
              <a:rPr lang="en-US" sz="1100" b="1">
                <a:solidFill>
                  <a:srgbClr val="469DA4"/>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Think4Abroad Info page</a:t>
            </a:r>
          </a:p>
        </p:txBody>
      </p:sp>
      <p:sp>
        <p:nvSpPr>
          <p:cNvPr id="9" name="Textfeld 8">
            <a:extLst>
              <a:ext uri="{FF2B5EF4-FFF2-40B4-BE49-F238E27FC236}">
                <a16:creationId xmlns:a16="http://schemas.microsoft.com/office/drawing/2014/main" id="{101E6764-EB52-E368-918D-780A29D8AA44}"/>
              </a:ext>
            </a:extLst>
          </p:cNvPr>
          <p:cNvSpPr txBox="1"/>
          <p:nvPr/>
        </p:nvSpPr>
        <p:spPr>
          <a:xfrm>
            <a:off x="590897" y="4912918"/>
            <a:ext cx="3900276" cy="1015663"/>
          </a:xfrm>
          <a:prstGeom prst="rect">
            <a:avLst/>
          </a:prstGeom>
          <a:solidFill>
            <a:schemeClr val="bg1"/>
          </a:solidFill>
          <a:ln>
            <a:solidFill>
              <a:schemeClr val="tx1"/>
            </a:solidFill>
            <a:prstDash val="lgDashDot"/>
          </a:ln>
        </p:spPr>
        <p:txBody>
          <a:bodyPr wrap="square">
            <a:spAutoFit/>
          </a:bodyPr>
          <a:lstStyle/>
          <a:p>
            <a:r>
              <a:rPr lang="en-US" sz="1200">
                <a:latin typeface="Arial"/>
                <a:cs typeface="Arial"/>
              </a:rPr>
              <a:t>Thank you once again for your active participation in Think4Abroad. Through our exchanges and all the valuable input, we have gained food for thought, but also impetus to jointly advance future-proof skills for international cooperation.</a:t>
            </a:r>
          </a:p>
        </p:txBody>
      </p:sp>
      <p:pic>
        <p:nvPicPr>
          <p:cNvPr id="10" name="Grafik 9">
            <a:extLst>
              <a:ext uri="{FF2B5EF4-FFF2-40B4-BE49-F238E27FC236}">
                <a16:creationId xmlns:a16="http://schemas.microsoft.com/office/drawing/2014/main" id="{CB30FFC8-1571-E012-A8A3-0BE61372720E}"/>
              </a:ext>
            </a:extLst>
          </p:cNvPr>
          <p:cNvPicPr>
            <a:picLocks noChangeAspect="1"/>
          </p:cNvPicPr>
          <p:nvPr/>
        </p:nvPicPr>
        <p:blipFill>
          <a:blip r:embed="rId12"/>
          <a:stretch>
            <a:fillRect/>
          </a:stretch>
        </p:blipFill>
        <p:spPr>
          <a:xfrm>
            <a:off x="1625619" y="4138836"/>
            <a:ext cx="1926546" cy="539433"/>
          </a:xfrm>
          <a:prstGeom prst="rect">
            <a:avLst/>
          </a:prstGeom>
          <a:effectLst>
            <a:softEdge rad="50800"/>
          </a:effectLst>
        </p:spPr>
      </p:pic>
      <p:sp>
        <p:nvSpPr>
          <p:cNvPr id="19" name="Rechteck 18">
            <a:extLst>
              <a:ext uri="{FF2B5EF4-FFF2-40B4-BE49-F238E27FC236}">
                <a16:creationId xmlns:a16="http://schemas.microsoft.com/office/drawing/2014/main" id="{3F48391D-FACE-AA59-FE0E-A63F1EA77CEB}"/>
              </a:ext>
            </a:extLst>
          </p:cNvPr>
          <p:cNvSpPr/>
          <p:nvPr/>
        </p:nvSpPr>
        <p:spPr>
          <a:xfrm>
            <a:off x="6169916" y="2153833"/>
            <a:ext cx="3846010" cy="2660919"/>
          </a:xfrm>
          <a:prstGeom prst="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endParaRPr lang="en-US" sz="1100">
              <a:solidFill>
                <a:schemeClr val="tx1"/>
              </a:solidFill>
              <a:latin typeface="Arial"/>
              <a:cs typeface="Arial"/>
            </a:endParaRPr>
          </a:p>
          <a:p>
            <a:r>
              <a:rPr lang="en-US" sz="1000" b="1">
                <a:solidFill>
                  <a:schemeClr val="tx1">
                    <a:lumMod val="65000"/>
                    <a:lumOff val="35000"/>
                  </a:schemeClr>
                </a:solidFill>
                <a:latin typeface="Arial"/>
                <a:cs typeface="Arial"/>
              </a:rPr>
              <a:t>Discover further promising practical experiences </a:t>
            </a:r>
            <a:r>
              <a:rPr lang="en-US" sz="1000">
                <a:solidFill>
                  <a:schemeClr val="tx1">
                    <a:lumMod val="65000"/>
                    <a:lumOff val="35000"/>
                  </a:schemeClr>
                </a:solidFill>
                <a:latin typeface="Arial"/>
                <a:cs typeface="Arial"/>
              </a:rPr>
              <a:t>in the </a:t>
            </a:r>
            <a:r>
              <a:rPr lang="en-US" sz="1000" b="1">
                <a:solidFill>
                  <a:srgbClr val="469DA4"/>
                </a:solidFill>
                <a:latin typeface="Arial"/>
                <a:cs typeface="Arial"/>
                <a:hlinkClick r:id="rId13">
                  <a:extLst>
                    <a:ext uri="{A12FA001-AC4F-418D-AE19-62706E023703}">
                      <ahyp:hlinkClr xmlns:ahyp="http://schemas.microsoft.com/office/drawing/2018/hyperlinkcolor" val="tx"/>
                    </a:ext>
                  </a:extLst>
                </a:hlinkClick>
              </a:rPr>
              <a:t>Poster Gallery</a:t>
            </a:r>
            <a:r>
              <a:rPr lang="en-US" sz="1000">
                <a:solidFill>
                  <a:srgbClr val="469DA4"/>
                </a:solidFill>
                <a:latin typeface="Arial"/>
                <a:cs typeface="Arial"/>
              </a:rPr>
              <a:t>: </a:t>
            </a:r>
            <a:br>
              <a:rPr lang="en-US" sz="1000">
                <a:latin typeface="Arial"/>
                <a:cs typeface="Arial"/>
              </a:rPr>
            </a:br>
            <a:endParaRPr lang="en-US" sz="1000">
              <a:solidFill>
                <a:schemeClr val="tx1"/>
              </a:solidFill>
              <a:latin typeface="Arial"/>
              <a:cs typeface="Arial"/>
            </a:endParaRPr>
          </a:p>
          <a:p>
            <a:pPr marL="285750" indent="-285750">
              <a:buFont typeface="Arial"/>
              <a:buChar char="•"/>
            </a:pPr>
            <a:r>
              <a:rPr lang="en-US" sz="1000" b="1">
                <a:solidFill>
                  <a:schemeClr val="tx1">
                    <a:lumMod val="65000"/>
                    <a:lumOff val="35000"/>
                  </a:schemeClr>
                </a:solidFill>
                <a:latin typeface="Arial"/>
                <a:cs typeface="Arial"/>
              </a:rPr>
              <a:t>KAIPTC</a:t>
            </a:r>
            <a:r>
              <a:rPr lang="en-US" sz="1000">
                <a:solidFill>
                  <a:schemeClr val="tx1">
                    <a:lumMod val="65000"/>
                    <a:lumOff val="35000"/>
                  </a:schemeClr>
                </a:solidFill>
                <a:latin typeface="Arial"/>
                <a:cs typeface="Arial"/>
              </a:rPr>
              <a:t>: Partnership implementation development workshop for a clear road map to operationalize a newly executed </a:t>
            </a:r>
            <a:r>
              <a:rPr lang="en-US" sz="1000" i="1">
                <a:solidFill>
                  <a:schemeClr val="tx1">
                    <a:lumMod val="65000"/>
                    <a:lumOff val="35000"/>
                  </a:schemeClr>
                </a:solidFill>
                <a:latin typeface="Arial"/>
                <a:cs typeface="Arial"/>
              </a:rPr>
              <a:t>Memorandum of Understanding</a:t>
            </a:r>
            <a:r>
              <a:rPr lang="en-US" sz="1000">
                <a:solidFill>
                  <a:schemeClr val="tx1">
                    <a:lumMod val="65000"/>
                    <a:lumOff val="35000"/>
                  </a:schemeClr>
                </a:solidFill>
                <a:latin typeface="Arial"/>
                <a:cs typeface="Arial"/>
              </a:rPr>
              <a:t> (Mou)</a:t>
            </a:r>
          </a:p>
          <a:p>
            <a:pPr marL="285750" indent="-285750">
              <a:buFont typeface="Arial"/>
              <a:buChar char="•"/>
            </a:pPr>
            <a:r>
              <a:rPr lang="en-US" sz="1000" b="1">
                <a:solidFill>
                  <a:schemeClr val="tx1">
                    <a:lumMod val="65000"/>
                    <a:lumOff val="35000"/>
                  </a:schemeClr>
                </a:solidFill>
                <a:latin typeface="Arial"/>
                <a:cs typeface="Arial"/>
              </a:rPr>
              <a:t>IDOS</a:t>
            </a:r>
            <a:r>
              <a:rPr lang="en-US" sz="1000">
                <a:solidFill>
                  <a:schemeClr val="tx1">
                    <a:lumMod val="65000"/>
                    <a:lumOff val="35000"/>
                  </a:schemeClr>
                </a:solidFill>
                <a:latin typeface="Arial"/>
                <a:cs typeface="Arial"/>
              </a:rPr>
              <a:t>: Shaping futures Academy - African-European Network on Development and Sustainability with its Academy</a:t>
            </a:r>
          </a:p>
          <a:p>
            <a:pPr marL="285750" indent="-285750">
              <a:buFont typeface="Arial"/>
              <a:buChar char="•"/>
            </a:pPr>
            <a:r>
              <a:rPr lang="en-US" sz="1000" b="1">
                <a:solidFill>
                  <a:schemeClr val="tx1">
                    <a:lumMod val="65000"/>
                    <a:lumOff val="35000"/>
                  </a:schemeClr>
                </a:solidFill>
                <a:latin typeface="Arial"/>
                <a:cs typeface="Arial"/>
              </a:rPr>
              <a:t>Skills4Abroad:</a:t>
            </a:r>
            <a:r>
              <a:rPr lang="en-US" sz="1000">
                <a:solidFill>
                  <a:schemeClr val="tx1">
                    <a:lumMod val="65000"/>
                    <a:lumOff val="35000"/>
                  </a:schemeClr>
                </a:solidFill>
                <a:latin typeface="Arial"/>
                <a:cs typeface="Arial"/>
              </a:rPr>
              <a:t> Digital Training: Power and Privilege in the Postcolonial Context</a:t>
            </a:r>
          </a:p>
          <a:p>
            <a:pPr marL="285750" indent="-285750">
              <a:buFont typeface="Arial"/>
              <a:buChar char="•"/>
            </a:pPr>
            <a:r>
              <a:rPr lang="en-US" sz="1000" b="1">
                <a:solidFill>
                  <a:schemeClr val="tx1">
                    <a:lumMod val="65000"/>
                    <a:lumOff val="35000"/>
                  </a:schemeClr>
                </a:solidFill>
                <a:latin typeface="Arial"/>
                <a:cs typeface="Arial"/>
              </a:rPr>
              <a:t>ITC-SME</a:t>
            </a:r>
            <a:r>
              <a:rPr lang="en-US" sz="1000">
                <a:solidFill>
                  <a:schemeClr val="tx1">
                    <a:lumMod val="65000"/>
                    <a:lumOff val="35000"/>
                  </a:schemeClr>
                </a:solidFill>
                <a:latin typeface="Arial"/>
                <a:cs typeface="Arial"/>
              </a:rPr>
              <a:t>: Scalable Training Methodology</a:t>
            </a:r>
          </a:p>
          <a:p>
            <a:pPr marL="285750" indent="-285750">
              <a:buFont typeface="Arial"/>
              <a:buChar char="•"/>
            </a:pPr>
            <a:r>
              <a:rPr lang="en-US" sz="1000" b="1">
                <a:solidFill>
                  <a:schemeClr val="tx1">
                    <a:lumMod val="65000"/>
                    <a:lumOff val="35000"/>
                  </a:schemeClr>
                </a:solidFill>
                <a:latin typeface="Arial"/>
                <a:cs typeface="Arial"/>
              </a:rPr>
              <a:t>PGP</a:t>
            </a:r>
            <a:r>
              <a:rPr lang="en-US" sz="1000">
                <a:solidFill>
                  <a:schemeClr val="tx1">
                    <a:lumMod val="65000"/>
                    <a:lumOff val="35000"/>
                  </a:schemeClr>
                </a:solidFill>
                <a:latin typeface="Arial"/>
                <a:cs typeface="Arial"/>
              </a:rPr>
              <a:t>: Research Partnerships in the IDOS Postgraduate </a:t>
            </a:r>
            <a:r>
              <a:rPr lang="en-US" sz="1000" err="1">
                <a:solidFill>
                  <a:schemeClr val="tx1">
                    <a:lumMod val="65000"/>
                    <a:lumOff val="35000"/>
                  </a:schemeClr>
                </a:solidFill>
                <a:latin typeface="Arial"/>
                <a:cs typeface="Arial"/>
              </a:rPr>
              <a:t>Programme</a:t>
            </a:r>
            <a:r>
              <a:rPr lang="en-US" sz="1000">
                <a:solidFill>
                  <a:schemeClr val="tx1">
                    <a:lumMod val="65000"/>
                    <a:lumOff val="35000"/>
                  </a:schemeClr>
                </a:solidFill>
                <a:latin typeface="Arial"/>
                <a:cs typeface="Arial"/>
              </a:rPr>
              <a:t> for Sustainability Cooperation</a:t>
            </a:r>
          </a:p>
          <a:p>
            <a:pPr marL="285750" indent="-285750">
              <a:buFont typeface="Arial"/>
              <a:buChar char="•"/>
            </a:pPr>
            <a:endParaRPr lang="en-US" sz="1100">
              <a:solidFill>
                <a:schemeClr val="tx1"/>
              </a:solidFill>
              <a:latin typeface="Arial"/>
              <a:cs typeface="Arial"/>
            </a:endParaRPr>
          </a:p>
        </p:txBody>
      </p:sp>
      <p:sp>
        <p:nvSpPr>
          <p:cNvPr id="36" name="Textfeld 35">
            <a:extLst>
              <a:ext uri="{FF2B5EF4-FFF2-40B4-BE49-F238E27FC236}">
                <a16:creationId xmlns:a16="http://schemas.microsoft.com/office/drawing/2014/main" id="{C5220685-109E-9DF0-33EF-B70D93319868}"/>
              </a:ext>
            </a:extLst>
          </p:cNvPr>
          <p:cNvSpPr txBox="1"/>
          <p:nvPr/>
        </p:nvSpPr>
        <p:spPr>
          <a:xfrm>
            <a:off x="2162553" y="1525352"/>
            <a:ext cx="2827137"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a:ea typeface="+mn-ea"/>
                <a:cs typeface="Arial"/>
              </a:rPr>
              <a:t>Let’s continue our discussion in the</a:t>
            </a:r>
            <a:r>
              <a:rPr kumimoji="0" lang="en-US" sz="1000" b="0" i="0" u="none" strike="noStrike" kern="1200" cap="none" spc="0" normalizeH="0" baseline="0" noProof="0">
                <a:ln>
                  <a:noFill/>
                </a:ln>
                <a:solidFill>
                  <a:schemeClr val="tx1">
                    <a:lumMod val="65000"/>
                    <a:lumOff val="35000"/>
                  </a:schemeClr>
                </a:solidFill>
                <a:effectLst/>
                <a:uLnTx/>
                <a:uFillTx/>
                <a:latin typeface="Arial"/>
                <a:ea typeface="+mn-ea"/>
                <a:cs typeface="Arial"/>
              </a:rPr>
              <a:t> </a:t>
            </a:r>
            <a:r>
              <a:rPr kumimoji="0" lang="en-US" sz="1000" b="1" i="0" u="none" strike="noStrike" kern="1200" cap="none" spc="0" normalizeH="0" baseline="0" noProof="0">
                <a:ln>
                  <a:noFill/>
                </a:ln>
                <a:solidFill>
                  <a:srgbClr val="469DA4"/>
                </a:solidFill>
                <a:effectLst/>
                <a:uLnTx/>
                <a:uFillTx/>
                <a:latin typeface="Arial"/>
                <a:ea typeface="+mn-ea"/>
                <a:cs typeface="Arial"/>
                <a:hlinkClick r:id="rId14">
                  <a:extLst>
                    <a:ext uri="{A12FA001-AC4F-418D-AE19-62706E023703}">
                      <ahyp:hlinkClr xmlns:ahyp="http://schemas.microsoft.com/office/drawing/2018/hyperlinkcolor" val="tx"/>
                    </a:ext>
                  </a:extLst>
                </a:hlinkClick>
              </a:rPr>
              <a:t>Forum</a:t>
            </a:r>
            <a:r>
              <a:rPr kumimoji="0" lang="en-US" sz="1000" b="1" i="0" u="none" strike="noStrike" kern="1200" cap="none" spc="0" normalizeH="0" baseline="0" noProof="0">
                <a:ln>
                  <a:noFill/>
                </a:ln>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65000"/>
                    <a:lumOff val="35000"/>
                  </a:schemeClr>
                </a:solidFill>
                <a:effectLst/>
                <a:uLnTx/>
                <a:uFillTx/>
                <a:latin typeface="Arial"/>
                <a:ea typeface="+mn-ea"/>
                <a:cs typeface="Arial"/>
              </a:rPr>
              <a:t>“How can we, as learning service providers, bridge the gap between stakeholder expectations and the continuous development of relevant skills in international cooperation?”</a:t>
            </a:r>
            <a:endParaRPr kumimoji="0" lang="de-DE" sz="1000" b="0" i="0" u="none" strike="noStrike" kern="1200" cap="none" spc="0" normalizeH="0" baseline="0" noProof="0">
              <a:ln>
                <a:noFill/>
              </a:ln>
              <a:solidFill>
                <a:schemeClr val="tx1">
                  <a:lumMod val="65000"/>
                  <a:lumOff val="35000"/>
                </a:schemeClr>
              </a:solidFill>
              <a:effectLst/>
              <a:uLnTx/>
              <a:uFillTx/>
              <a:latin typeface="Aptos"/>
              <a:ea typeface="+mn-ea"/>
              <a:cs typeface="Arial"/>
            </a:endParaRPr>
          </a:p>
        </p:txBody>
      </p:sp>
      <p:pic>
        <p:nvPicPr>
          <p:cNvPr id="47" name="Grafik 46">
            <a:extLst>
              <a:ext uri="{FF2B5EF4-FFF2-40B4-BE49-F238E27FC236}">
                <a16:creationId xmlns:a16="http://schemas.microsoft.com/office/drawing/2014/main" id="{F0F7E581-CF86-5711-066A-30C59D09F98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47222" y1="56637" x2="47222" y2="56637"/>
                        <a14:foregroundMark x1="45370" y1="68142" x2="45370" y2="68142"/>
                        <a14:foregroundMark x1="50926" y1="66372" x2="42593" y2="78761"/>
                        <a14:foregroundMark x1="55556" y1="69027" x2="30556" y2="62832"/>
                        <a14:foregroundMark x1="52778" y1="60177" x2="28704" y2="50442"/>
                        <a14:foregroundMark x1="48280" y1="42840" x2="27778" y2="46018"/>
                        <a14:foregroundMark x1="50711" y1="45119" x2="23148" y2="43363"/>
                        <a14:foregroundMark x1="46435" y1="41112" x2="28704" y2="40708"/>
                        <a14:foregroundMark x1="46005" y1="40708" x2="23148" y2="40708"/>
                        <a14:foregroundMark x1="46397" y1="41076" x2="28704" y2="40708"/>
                        <a14:foregroundMark x1="42983" y1="37875" x2="24074" y2="38938"/>
                        <a14:foregroundMark x1="56481" y1="60177" x2="30556" y2="23009"/>
                        <a14:foregroundMark x1="63889" y1="51327" x2="37037" y2="21239"/>
                        <a14:foregroundMark x1="64815" y1="51327" x2="35185" y2="21239"/>
                        <a14:foregroundMark x1="68519" y1="51327" x2="38889" y2="23009"/>
                        <a14:foregroundMark x1="68519" y1="51327" x2="40741" y2="22124"/>
                        <a14:foregroundMark x1="67593" y1="50442" x2="39815" y2="21239"/>
                        <a14:foregroundMark x1="68519" y1="46903" x2="39815" y2="21239"/>
                        <a14:foregroundMark x1="66667" y1="46903" x2="48148" y2="17699"/>
                        <a14:foregroundMark x1="69444" y1="43363" x2="56481" y2="16814"/>
                        <a14:foregroundMark x1="68519" y1="36283" x2="53704" y2="16814"/>
                        <a14:foregroundMark x1="67593" y1="31858" x2="53704" y2="16814"/>
                        <a14:foregroundMark x1="67593" y1="29204" x2="67593" y2="29204"/>
                        <a14:foregroundMark x1="68519" y1="27434" x2="68519" y2="27434"/>
                        <a14:foregroundMark x1="69444" y1="31858" x2="69444" y2="31858"/>
                        <a14:foregroundMark x1="69444" y1="31858" x2="69444" y2="31858"/>
                        <a14:foregroundMark x1="70370" y1="30973" x2="70370" y2="30973"/>
                        <a14:foregroundMark x1="72222" y1="32743" x2="72222" y2="32743"/>
                        <a14:foregroundMark x1="73148" y1="32743" x2="73148" y2="32743"/>
                        <a14:foregroundMark x1="73148" y1="34513" x2="73148" y2="34513"/>
                        <a14:foregroundMark x1="74074" y1="37168" x2="74074" y2="37168"/>
                        <a14:foregroundMark x1="71296" y1="34513" x2="71296" y2="34513"/>
                        <a14:foregroundMark x1="69444" y1="31858" x2="69444" y2="31858"/>
                        <a14:foregroundMark x1="69444" y1="29204" x2="69444" y2="29204"/>
                        <a14:foregroundMark x1="68519" y1="30973" x2="68519" y2="30973"/>
                        <a14:foregroundMark x1="68519" y1="30973" x2="68519" y2="30973"/>
                        <a14:foregroundMark x1="70370" y1="32743" x2="70370" y2="32743"/>
                        <a14:foregroundMark x1="72222" y1="33628" x2="72222" y2="33628"/>
                        <a14:foregroundMark x1="72222" y1="34513" x2="72222" y2="34513"/>
                        <a14:foregroundMark x1="71296" y1="33628" x2="68519" y2="32743"/>
                        <a14:foregroundMark x1="66667" y1="30973" x2="66667" y2="30973"/>
                        <a14:foregroundMark x1="48148" y1="14159" x2="54630" y2="15044"/>
                        <a14:foregroundMark x1="71296" y1="30088" x2="73148" y2="38053"/>
                        <a14:foregroundMark x1="17593" y1="31858" x2="17593" y2="31858"/>
                        <a14:foregroundMark x1="19444" y1="28319" x2="19444" y2="28319"/>
                        <a14:foregroundMark x1="20370" y1="25664" x2="20370" y2="25664"/>
                        <a14:foregroundMark x1="22222" y1="23894" x2="22222" y2="23894"/>
                        <a14:foregroundMark x1="23148" y1="21239" x2="23148" y2="21239"/>
                        <a14:foregroundMark x1="25926" y1="19469" x2="25926" y2="19469"/>
                        <a14:foregroundMark x1="27778" y1="18584" x2="27778" y2="18584"/>
                        <a14:foregroundMark x1="29630" y1="15929" x2="29630" y2="15929"/>
                        <a14:foregroundMark x1="31481" y1="15044" x2="31481" y2="15044"/>
                        <a14:foregroundMark x1="34259" y1="13274" x2="34259" y2="13274"/>
                        <a14:foregroundMark x1="36111" y1="12389" x2="36111" y2="12389"/>
                        <a14:foregroundMark x1="39815" y1="11504" x2="39815" y2="11504"/>
                        <a14:foregroundMark x1="44444" y1="9735" x2="44444" y2="9735"/>
                        <a14:foregroundMark x1="47222" y1="9735" x2="47222" y2="9735"/>
                        <a14:foregroundMark x1="50000" y1="10619" x2="50000" y2="10619"/>
                        <a14:foregroundMark x1="53704" y1="10619" x2="53704" y2="10619"/>
                        <a14:foregroundMark x1="57407" y1="12389" x2="57407" y2="12389"/>
                        <a14:foregroundMark x1="75926" y1="38053" x2="75926" y2="38053"/>
                        <a14:foregroundMark x1="75926" y1="38053" x2="75926" y2="38053"/>
                        <a14:foregroundMark x1="75000" y1="38053" x2="75000" y2="38053"/>
                        <a14:foregroundMark x1="75926" y1="37168" x2="75926" y2="37168"/>
                        <a14:foregroundMark x1="75926" y1="37168" x2="75926" y2="38938"/>
                        <a14:foregroundMark x1="75000" y1="38053" x2="75926" y2="40708"/>
                        <a14:backgroundMark x1="22038" y1="15044" x2="26777" y2="13786"/>
                        <a14:backgroundMark x1="18704" y1="15929" x2="22038" y2="15044"/>
                        <a14:backgroundMark x1="12037" y1="17699" x2="18704" y2="15929"/>
                        <a14:backgroundMark x1="78605" y1="39884" x2="87037" y2="47788"/>
                        <a14:backgroundMark x1="38889" y1="2655" x2="44027" y2="7471"/>
                        <a14:backgroundMark x1="87037" y1="47788" x2="79630" y2="77876"/>
                      </a14:backgroundRemoval>
                    </a14:imgEffect>
                  </a14:imgLayer>
                </a14:imgProps>
              </a:ext>
            </a:extLst>
          </a:blip>
          <a:stretch>
            <a:fillRect/>
          </a:stretch>
        </p:blipFill>
        <p:spPr>
          <a:xfrm>
            <a:off x="5715003" y="2017114"/>
            <a:ext cx="629148" cy="587160"/>
          </a:xfrm>
          <a:prstGeom prst="rect">
            <a:avLst/>
          </a:prstGeom>
        </p:spPr>
      </p:pic>
      <p:pic>
        <p:nvPicPr>
          <p:cNvPr id="49" name="Grafik 48">
            <a:extLst>
              <a:ext uri="{FF2B5EF4-FFF2-40B4-BE49-F238E27FC236}">
                <a16:creationId xmlns:a16="http://schemas.microsoft.com/office/drawing/2014/main" id="{41ECAB01-403F-125D-A302-D7D51CE57D6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47222" y1="56637" x2="47222" y2="56637"/>
                        <a14:foregroundMark x1="45370" y1="68142" x2="45370" y2="68142"/>
                        <a14:foregroundMark x1="50926" y1="66372" x2="42593" y2="78761"/>
                        <a14:foregroundMark x1="55556" y1="69027" x2="30556" y2="62832"/>
                        <a14:foregroundMark x1="52778" y1="60177" x2="28704" y2="50442"/>
                        <a14:foregroundMark x1="48280" y1="42840" x2="27778" y2="46018"/>
                        <a14:foregroundMark x1="50711" y1="45119" x2="23148" y2="43363"/>
                        <a14:foregroundMark x1="46435" y1="41112" x2="28704" y2="40708"/>
                        <a14:foregroundMark x1="46005" y1="40708" x2="23148" y2="40708"/>
                        <a14:foregroundMark x1="46397" y1="41076" x2="28704" y2="40708"/>
                        <a14:foregroundMark x1="42983" y1="37875" x2="24074" y2="38938"/>
                        <a14:foregroundMark x1="56481" y1="60177" x2="30556" y2="23009"/>
                        <a14:foregroundMark x1="63889" y1="51327" x2="37037" y2="21239"/>
                        <a14:foregroundMark x1="64815" y1="51327" x2="35185" y2="21239"/>
                        <a14:foregroundMark x1="68519" y1="51327" x2="38889" y2="23009"/>
                        <a14:foregroundMark x1="68519" y1="51327" x2="40741" y2="22124"/>
                        <a14:foregroundMark x1="67593" y1="50442" x2="39815" y2="21239"/>
                        <a14:foregroundMark x1="68519" y1="46903" x2="39815" y2="21239"/>
                        <a14:foregroundMark x1="66667" y1="46903" x2="48148" y2="17699"/>
                        <a14:foregroundMark x1="69444" y1="43363" x2="56481" y2="16814"/>
                        <a14:foregroundMark x1="68519" y1="36283" x2="53704" y2="16814"/>
                        <a14:foregroundMark x1="67593" y1="31858" x2="53704" y2="16814"/>
                        <a14:foregroundMark x1="67593" y1="29204" x2="67593" y2="29204"/>
                        <a14:foregroundMark x1="68519" y1="27434" x2="68519" y2="27434"/>
                        <a14:foregroundMark x1="69444" y1="31858" x2="69444" y2="31858"/>
                        <a14:foregroundMark x1="69444" y1="31858" x2="69444" y2="31858"/>
                        <a14:foregroundMark x1="70370" y1="30973" x2="70370" y2="30973"/>
                        <a14:foregroundMark x1="72222" y1="32743" x2="72222" y2="32743"/>
                        <a14:foregroundMark x1="73148" y1="32743" x2="73148" y2="32743"/>
                        <a14:foregroundMark x1="73148" y1="34513" x2="73148" y2="34513"/>
                        <a14:foregroundMark x1="74074" y1="37168" x2="74074" y2="37168"/>
                        <a14:foregroundMark x1="71296" y1="34513" x2="71296" y2="34513"/>
                        <a14:foregroundMark x1="69444" y1="31858" x2="69444" y2="31858"/>
                        <a14:foregroundMark x1="69444" y1="29204" x2="69444" y2="29204"/>
                        <a14:foregroundMark x1="68519" y1="30973" x2="68519" y2="30973"/>
                        <a14:foregroundMark x1="68519" y1="30973" x2="68519" y2="30973"/>
                        <a14:foregroundMark x1="70370" y1="32743" x2="70370" y2="32743"/>
                        <a14:foregroundMark x1="72222" y1="33628" x2="72222" y2="33628"/>
                        <a14:foregroundMark x1="72222" y1="34513" x2="72222" y2="34513"/>
                        <a14:foregroundMark x1="71296" y1="33628" x2="68519" y2="32743"/>
                        <a14:foregroundMark x1="66667" y1="30973" x2="66667" y2="30973"/>
                        <a14:foregroundMark x1="48148" y1="14159" x2="54630" y2="15044"/>
                        <a14:foregroundMark x1="71296" y1="30088" x2="73148" y2="38053"/>
                        <a14:foregroundMark x1="17593" y1="31858" x2="17593" y2="31858"/>
                        <a14:foregroundMark x1="19444" y1="28319" x2="19444" y2="28319"/>
                        <a14:foregroundMark x1="20370" y1="25664" x2="20370" y2="25664"/>
                        <a14:foregroundMark x1="22222" y1="23894" x2="22222" y2="23894"/>
                        <a14:foregroundMark x1="23148" y1="21239" x2="23148" y2="21239"/>
                        <a14:foregroundMark x1="25926" y1="19469" x2="25926" y2="19469"/>
                        <a14:foregroundMark x1="27778" y1="18584" x2="27778" y2="18584"/>
                        <a14:foregroundMark x1="29630" y1="15929" x2="29630" y2="15929"/>
                        <a14:foregroundMark x1="31481" y1="15044" x2="31481" y2="15044"/>
                        <a14:foregroundMark x1="34259" y1="13274" x2="34259" y2="13274"/>
                        <a14:foregroundMark x1="36111" y1="12389" x2="36111" y2="12389"/>
                        <a14:foregroundMark x1="39815" y1="11504" x2="39815" y2="11504"/>
                        <a14:foregroundMark x1="44444" y1="9735" x2="44444" y2="9735"/>
                        <a14:foregroundMark x1="47222" y1="9735" x2="47222" y2="9735"/>
                        <a14:foregroundMark x1="50000" y1="10619" x2="50000" y2="10619"/>
                        <a14:foregroundMark x1="53704" y1="10619" x2="53704" y2="10619"/>
                        <a14:foregroundMark x1="57407" y1="12389" x2="57407" y2="12389"/>
                        <a14:foregroundMark x1="75926" y1="38053" x2="75926" y2="38053"/>
                        <a14:foregroundMark x1="75926" y1="38053" x2="75926" y2="38053"/>
                        <a14:foregroundMark x1="75000" y1="38053" x2="75000" y2="38053"/>
                        <a14:foregroundMark x1="75926" y1="37168" x2="75926" y2="37168"/>
                        <a14:foregroundMark x1="75926" y1="37168" x2="75926" y2="38938"/>
                        <a14:foregroundMark x1="75000" y1="38053" x2="75926" y2="40708"/>
                        <a14:backgroundMark x1="22038" y1="15044" x2="26777" y2="13786"/>
                        <a14:backgroundMark x1="18704" y1="15929" x2="22038" y2="15044"/>
                        <a14:backgroundMark x1="12037" y1="17699" x2="18704" y2="15929"/>
                        <a14:backgroundMark x1="78605" y1="39884" x2="87037" y2="47788"/>
                        <a14:backgroundMark x1="38889" y1="2655" x2="44027" y2="7471"/>
                        <a14:backgroundMark x1="87037" y1="47788" x2="79630" y2="77876"/>
                      </a14:backgroundRemoval>
                    </a14:imgEffect>
                  </a14:imgLayer>
                </a14:imgProps>
              </a:ext>
            </a:extLst>
          </a:blip>
          <a:stretch>
            <a:fillRect/>
          </a:stretch>
        </p:blipFill>
        <p:spPr>
          <a:xfrm>
            <a:off x="1775019" y="1239847"/>
            <a:ext cx="629148" cy="587160"/>
          </a:xfrm>
          <a:prstGeom prst="rect">
            <a:avLst/>
          </a:prstGeom>
        </p:spPr>
      </p:pic>
      <p:pic>
        <p:nvPicPr>
          <p:cNvPr id="50" name="Grafik 49">
            <a:extLst>
              <a:ext uri="{FF2B5EF4-FFF2-40B4-BE49-F238E27FC236}">
                <a16:creationId xmlns:a16="http://schemas.microsoft.com/office/drawing/2014/main" id="{C32975E9-7783-24D0-344D-554B76B388D7}"/>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47222" y1="56637" x2="47222" y2="56637"/>
                        <a14:foregroundMark x1="45370" y1="68142" x2="45370" y2="68142"/>
                        <a14:foregroundMark x1="50926" y1="66372" x2="42593" y2="78761"/>
                        <a14:foregroundMark x1="55556" y1="69027" x2="30556" y2="62832"/>
                        <a14:foregroundMark x1="52778" y1="60177" x2="28704" y2="50442"/>
                        <a14:foregroundMark x1="48280" y1="42840" x2="27778" y2="46018"/>
                        <a14:foregroundMark x1="50711" y1="45119" x2="23148" y2="43363"/>
                        <a14:foregroundMark x1="46435" y1="41112" x2="28704" y2="40708"/>
                        <a14:foregroundMark x1="46005" y1="40708" x2="23148" y2="40708"/>
                        <a14:foregroundMark x1="46397" y1="41076" x2="28704" y2="40708"/>
                        <a14:foregroundMark x1="42983" y1="37875" x2="24074" y2="38938"/>
                        <a14:foregroundMark x1="56481" y1="60177" x2="30556" y2="23009"/>
                        <a14:foregroundMark x1="63889" y1="51327" x2="37037" y2="21239"/>
                        <a14:foregroundMark x1="64815" y1="51327" x2="35185" y2="21239"/>
                        <a14:foregroundMark x1="68519" y1="51327" x2="38889" y2="23009"/>
                        <a14:foregroundMark x1="68519" y1="51327" x2="40741" y2="22124"/>
                        <a14:foregroundMark x1="67593" y1="50442" x2="39815" y2="21239"/>
                        <a14:foregroundMark x1="68519" y1="46903" x2="39815" y2="21239"/>
                        <a14:foregroundMark x1="66667" y1="46903" x2="48148" y2="17699"/>
                        <a14:foregroundMark x1="69444" y1="43363" x2="56481" y2="16814"/>
                        <a14:foregroundMark x1="68519" y1="36283" x2="53704" y2="16814"/>
                        <a14:foregroundMark x1="67593" y1="31858" x2="53704" y2="16814"/>
                        <a14:foregroundMark x1="67593" y1="29204" x2="67593" y2="29204"/>
                        <a14:foregroundMark x1="68519" y1="27434" x2="68519" y2="27434"/>
                        <a14:foregroundMark x1="69444" y1="31858" x2="69444" y2="31858"/>
                        <a14:foregroundMark x1="69444" y1="31858" x2="69444" y2="31858"/>
                        <a14:foregroundMark x1="70370" y1="30973" x2="70370" y2="30973"/>
                        <a14:foregroundMark x1="72222" y1="32743" x2="72222" y2="32743"/>
                        <a14:foregroundMark x1="73148" y1="32743" x2="73148" y2="32743"/>
                        <a14:foregroundMark x1="73148" y1="34513" x2="73148" y2="34513"/>
                        <a14:foregroundMark x1="74074" y1="37168" x2="74074" y2="37168"/>
                        <a14:foregroundMark x1="71296" y1="34513" x2="71296" y2="34513"/>
                        <a14:foregroundMark x1="69444" y1="31858" x2="69444" y2="31858"/>
                        <a14:foregroundMark x1="69444" y1="29204" x2="69444" y2="29204"/>
                        <a14:foregroundMark x1="68519" y1="30973" x2="68519" y2="30973"/>
                        <a14:foregroundMark x1="68519" y1="30973" x2="68519" y2="30973"/>
                        <a14:foregroundMark x1="70370" y1="32743" x2="70370" y2="32743"/>
                        <a14:foregroundMark x1="72222" y1="33628" x2="72222" y2="33628"/>
                        <a14:foregroundMark x1="72222" y1="34513" x2="72222" y2="34513"/>
                        <a14:foregroundMark x1="71296" y1="33628" x2="68519" y2="32743"/>
                        <a14:foregroundMark x1="66667" y1="30973" x2="66667" y2="30973"/>
                        <a14:foregroundMark x1="48148" y1="14159" x2="54630" y2="15044"/>
                        <a14:foregroundMark x1="71296" y1="30088" x2="73148" y2="38053"/>
                        <a14:foregroundMark x1="17593" y1="31858" x2="17593" y2="31858"/>
                        <a14:foregroundMark x1="19444" y1="28319" x2="19444" y2="28319"/>
                        <a14:foregroundMark x1="20370" y1="25664" x2="20370" y2="25664"/>
                        <a14:foregroundMark x1="22222" y1="23894" x2="22222" y2="23894"/>
                        <a14:foregroundMark x1="23148" y1="21239" x2="23148" y2="21239"/>
                        <a14:foregroundMark x1="25926" y1="19469" x2="25926" y2="19469"/>
                        <a14:foregroundMark x1="27778" y1="18584" x2="27778" y2="18584"/>
                        <a14:foregroundMark x1="29630" y1="15929" x2="29630" y2="15929"/>
                        <a14:foregroundMark x1="31481" y1="15044" x2="31481" y2="15044"/>
                        <a14:foregroundMark x1="34259" y1="13274" x2="34259" y2="13274"/>
                        <a14:foregroundMark x1="36111" y1="12389" x2="36111" y2="12389"/>
                        <a14:foregroundMark x1="39815" y1="11504" x2="39815" y2="11504"/>
                        <a14:foregroundMark x1="44444" y1="9735" x2="44444" y2="9735"/>
                        <a14:foregroundMark x1="47222" y1="9735" x2="47222" y2="9735"/>
                        <a14:foregroundMark x1="50000" y1="10619" x2="50000" y2="10619"/>
                        <a14:foregroundMark x1="53704" y1="10619" x2="53704" y2="10619"/>
                        <a14:foregroundMark x1="57407" y1="12389" x2="57407" y2="12389"/>
                        <a14:foregroundMark x1="75926" y1="38053" x2="75926" y2="38053"/>
                        <a14:foregroundMark x1="75926" y1="38053" x2="75926" y2="38053"/>
                        <a14:foregroundMark x1="75000" y1="38053" x2="75000" y2="38053"/>
                        <a14:foregroundMark x1="75926" y1="37168" x2="75926" y2="37168"/>
                        <a14:foregroundMark x1="75926" y1="37168" x2="75926" y2="38938"/>
                        <a14:foregroundMark x1="75000" y1="38053" x2="75926" y2="40708"/>
                        <a14:backgroundMark x1="22038" y1="15044" x2="26777" y2="13786"/>
                        <a14:backgroundMark x1="18704" y1="15929" x2="22038" y2="15044"/>
                        <a14:backgroundMark x1="12037" y1="17699" x2="18704" y2="15929"/>
                        <a14:backgroundMark x1="78605" y1="39884" x2="87037" y2="47788"/>
                        <a14:backgroundMark x1="38889" y1="2655" x2="44027" y2="7471"/>
                        <a14:backgroundMark x1="87037" y1="47788" x2="79630" y2="77876"/>
                      </a14:backgroundRemoval>
                    </a14:imgEffect>
                  </a14:imgLayer>
                </a14:imgProps>
              </a:ext>
            </a:extLst>
          </a:blip>
          <a:stretch>
            <a:fillRect/>
          </a:stretch>
        </p:blipFill>
        <p:spPr>
          <a:xfrm>
            <a:off x="184157" y="2677478"/>
            <a:ext cx="629148" cy="587160"/>
          </a:xfrm>
          <a:prstGeom prst="rect">
            <a:avLst/>
          </a:prstGeom>
        </p:spPr>
      </p:pic>
      <p:pic>
        <p:nvPicPr>
          <p:cNvPr id="51" name="Grafik 50">
            <a:extLst>
              <a:ext uri="{FF2B5EF4-FFF2-40B4-BE49-F238E27FC236}">
                <a16:creationId xmlns:a16="http://schemas.microsoft.com/office/drawing/2014/main" id="{6795ABF3-73F5-41A2-3747-275BA19EA4F3}"/>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47222" y1="56637" x2="47222" y2="56637"/>
                        <a14:foregroundMark x1="45370" y1="68142" x2="45370" y2="68142"/>
                        <a14:foregroundMark x1="50926" y1="66372" x2="42593" y2="78761"/>
                        <a14:foregroundMark x1="55556" y1="69027" x2="30556" y2="62832"/>
                        <a14:foregroundMark x1="52778" y1="60177" x2="28704" y2="50442"/>
                        <a14:foregroundMark x1="48280" y1="42840" x2="27778" y2="46018"/>
                        <a14:foregroundMark x1="50711" y1="45119" x2="23148" y2="43363"/>
                        <a14:foregroundMark x1="46435" y1="41112" x2="28704" y2="40708"/>
                        <a14:foregroundMark x1="46005" y1="40708" x2="23148" y2="40708"/>
                        <a14:foregroundMark x1="46397" y1="41076" x2="28704" y2="40708"/>
                        <a14:foregroundMark x1="42983" y1="37875" x2="24074" y2="38938"/>
                        <a14:foregroundMark x1="56481" y1="60177" x2="30556" y2="23009"/>
                        <a14:foregroundMark x1="63889" y1="51327" x2="37037" y2="21239"/>
                        <a14:foregroundMark x1="64815" y1="51327" x2="35185" y2="21239"/>
                        <a14:foregroundMark x1="68519" y1="51327" x2="38889" y2="23009"/>
                        <a14:foregroundMark x1="68519" y1="51327" x2="40741" y2="22124"/>
                        <a14:foregroundMark x1="67593" y1="50442" x2="39815" y2="21239"/>
                        <a14:foregroundMark x1="68519" y1="46903" x2="39815" y2="21239"/>
                        <a14:foregroundMark x1="66667" y1="46903" x2="48148" y2="17699"/>
                        <a14:foregroundMark x1="69444" y1="43363" x2="56481" y2="16814"/>
                        <a14:foregroundMark x1="68519" y1="36283" x2="53704" y2="16814"/>
                        <a14:foregroundMark x1="67593" y1="31858" x2="53704" y2="16814"/>
                        <a14:foregroundMark x1="67593" y1="29204" x2="67593" y2="29204"/>
                        <a14:foregroundMark x1="68519" y1="27434" x2="68519" y2="27434"/>
                        <a14:foregroundMark x1="69444" y1="31858" x2="69444" y2="31858"/>
                        <a14:foregroundMark x1="69444" y1="31858" x2="69444" y2="31858"/>
                        <a14:foregroundMark x1="70370" y1="30973" x2="70370" y2="30973"/>
                        <a14:foregroundMark x1="72222" y1="32743" x2="72222" y2="32743"/>
                        <a14:foregroundMark x1="73148" y1="32743" x2="73148" y2="32743"/>
                        <a14:foregroundMark x1="73148" y1="34513" x2="73148" y2="34513"/>
                        <a14:foregroundMark x1="74074" y1="37168" x2="74074" y2="37168"/>
                        <a14:foregroundMark x1="71296" y1="34513" x2="71296" y2="34513"/>
                        <a14:foregroundMark x1="69444" y1="31858" x2="69444" y2="31858"/>
                        <a14:foregroundMark x1="69444" y1="29204" x2="69444" y2="29204"/>
                        <a14:foregroundMark x1="68519" y1="30973" x2="68519" y2="30973"/>
                        <a14:foregroundMark x1="68519" y1="30973" x2="68519" y2="30973"/>
                        <a14:foregroundMark x1="70370" y1="32743" x2="70370" y2="32743"/>
                        <a14:foregroundMark x1="72222" y1="33628" x2="72222" y2="33628"/>
                        <a14:foregroundMark x1="72222" y1="34513" x2="72222" y2="34513"/>
                        <a14:foregroundMark x1="71296" y1="33628" x2="68519" y2="32743"/>
                        <a14:foregroundMark x1="66667" y1="30973" x2="66667" y2="30973"/>
                        <a14:foregroundMark x1="48148" y1="14159" x2="54630" y2="15044"/>
                        <a14:foregroundMark x1="71296" y1="30088" x2="73148" y2="38053"/>
                        <a14:foregroundMark x1="17593" y1="31858" x2="17593" y2="31858"/>
                        <a14:foregroundMark x1="19444" y1="28319" x2="19444" y2="28319"/>
                        <a14:foregroundMark x1="20370" y1="25664" x2="20370" y2="25664"/>
                        <a14:foregroundMark x1="22222" y1="23894" x2="22222" y2="23894"/>
                        <a14:foregroundMark x1="23148" y1="21239" x2="23148" y2="21239"/>
                        <a14:foregroundMark x1="25926" y1="19469" x2="25926" y2="19469"/>
                        <a14:foregroundMark x1="27778" y1="18584" x2="27778" y2="18584"/>
                        <a14:foregroundMark x1="29630" y1="15929" x2="29630" y2="15929"/>
                        <a14:foregroundMark x1="31481" y1="15044" x2="31481" y2="15044"/>
                        <a14:foregroundMark x1="34259" y1="13274" x2="34259" y2="13274"/>
                        <a14:foregroundMark x1="36111" y1="12389" x2="36111" y2="12389"/>
                        <a14:foregroundMark x1="39815" y1="11504" x2="39815" y2="11504"/>
                        <a14:foregroundMark x1="44444" y1="9735" x2="44444" y2="9735"/>
                        <a14:foregroundMark x1="47222" y1="9735" x2="47222" y2="9735"/>
                        <a14:foregroundMark x1="50000" y1="10619" x2="50000" y2="10619"/>
                        <a14:foregroundMark x1="53704" y1="10619" x2="53704" y2="10619"/>
                        <a14:foregroundMark x1="57407" y1="12389" x2="57407" y2="12389"/>
                        <a14:foregroundMark x1="75926" y1="38053" x2="75926" y2="38053"/>
                        <a14:foregroundMark x1="75926" y1="38053" x2="75926" y2="38053"/>
                        <a14:foregroundMark x1="75000" y1="38053" x2="75000" y2="38053"/>
                        <a14:foregroundMark x1="75926" y1="37168" x2="75926" y2="37168"/>
                        <a14:foregroundMark x1="75926" y1="37168" x2="75926" y2="38938"/>
                        <a14:foregroundMark x1="75000" y1="38053" x2="75926" y2="40708"/>
                        <a14:backgroundMark x1="22038" y1="15044" x2="26777" y2="13786"/>
                        <a14:backgroundMark x1="18704" y1="15929" x2="22038" y2="15044"/>
                        <a14:backgroundMark x1="12037" y1="17699" x2="18704" y2="15929"/>
                        <a14:backgroundMark x1="78605" y1="39884" x2="87037" y2="47788"/>
                        <a14:backgroundMark x1="38889" y1="2655" x2="44027" y2="7471"/>
                        <a14:backgroundMark x1="87037" y1="47788" x2="79630" y2="77876"/>
                      </a14:backgroundRemoval>
                    </a14:imgEffect>
                  </a14:imgLayer>
                </a14:imgProps>
              </a:ext>
            </a:extLst>
          </a:blip>
          <a:stretch>
            <a:fillRect/>
          </a:stretch>
        </p:blipFill>
        <p:spPr>
          <a:xfrm>
            <a:off x="1144735" y="4018176"/>
            <a:ext cx="629148" cy="587160"/>
          </a:xfrm>
          <a:prstGeom prst="rect">
            <a:avLst/>
          </a:prstGeom>
        </p:spPr>
      </p:pic>
      <p:sp>
        <p:nvSpPr>
          <p:cNvPr id="17" name="Freihandform: Form 16">
            <a:extLst>
              <a:ext uri="{FF2B5EF4-FFF2-40B4-BE49-F238E27FC236}">
                <a16:creationId xmlns:a16="http://schemas.microsoft.com/office/drawing/2014/main" id="{6621B53A-4994-A645-3DD6-515203B7C7AF}"/>
              </a:ext>
            </a:extLst>
          </p:cNvPr>
          <p:cNvSpPr/>
          <p:nvPr/>
        </p:nvSpPr>
        <p:spPr>
          <a:xfrm>
            <a:off x="8969829" y="2813844"/>
            <a:ext cx="2567706" cy="2988241"/>
          </a:xfrm>
          <a:custGeom>
            <a:avLst/>
            <a:gdLst>
              <a:gd name="connsiteX0" fmla="*/ 0 w 2171585"/>
              <a:gd name="connsiteY0" fmla="*/ 3222172 h 3222172"/>
              <a:gd name="connsiteX1" fmla="*/ 1338942 w 2171585"/>
              <a:gd name="connsiteY1" fmla="*/ 2895600 h 3222172"/>
              <a:gd name="connsiteX2" fmla="*/ 979714 w 2171585"/>
              <a:gd name="connsiteY2" fmla="*/ 1905000 h 3222172"/>
              <a:gd name="connsiteX3" fmla="*/ 2166257 w 2171585"/>
              <a:gd name="connsiteY3" fmla="*/ 1284515 h 3222172"/>
              <a:gd name="connsiteX4" fmla="*/ 1436914 w 2171585"/>
              <a:gd name="connsiteY4" fmla="*/ 511629 h 3222172"/>
              <a:gd name="connsiteX5" fmla="*/ 1926771 w 2171585"/>
              <a:gd name="connsiteY5" fmla="*/ 0 h 32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85" h="3222172">
                <a:moveTo>
                  <a:pt x="0" y="3222172"/>
                </a:moveTo>
                <a:cubicBezTo>
                  <a:pt x="587828" y="3168650"/>
                  <a:pt x="1175656" y="3115129"/>
                  <a:pt x="1338942" y="2895600"/>
                </a:cubicBezTo>
                <a:cubicBezTo>
                  <a:pt x="1502228" y="2676071"/>
                  <a:pt x="841828" y="2173514"/>
                  <a:pt x="979714" y="1905000"/>
                </a:cubicBezTo>
                <a:cubicBezTo>
                  <a:pt x="1117600" y="1636486"/>
                  <a:pt x="2090057" y="1516743"/>
                  <a:pt x="2166257" y="1284515"/>
                </a:cubicBezTo>
                <a:cubicBezTo>
                  <a:pt x="2242457" y="1052286"/>
                  <a:pt x="1476828" y="725715"/>
                  <a:pt x="1436914" y="511629"/>
                </a:cubicBezTo>
                <a:cubicBezTo>
                  <a:pt x="1397000" y="297543"/>
                  <a:pt x="1661885" y="148771"/>
                  <a:pt x="1926771" y="0"/>
                </a:cubicBezTo>
              </a:path>
            </a:pathLst>
          </a:custGeom>
          <a:noFill/>
          <a:ln w="57150">
            <a:solidFill>
              <a:srgbClr val="67AFB4"/>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3" name="Grafik 52">
            <a:extLst>
              <a:ext uri="{FF2B5EF4-FFF2-40B4-BE49-F238E27FC236}">
                <a16:creationId xmlns:a16="http://schemas.microsoft.com/office/drawing/2014/main" id="{13C614ED-4721-C6D0-9B92-91CF2F152552}"/>
              </a:ext>
            </a:extLst>
          </p:cNvPr>
          <p:cNvPicPr>
            <a:picLocks noChangeAspect="1"/>
          </p:cNvPicPr>
          <p:nvPr/>
        </p:nvPicPr>
        <p:blipFill>
          <a:blip r:embed="rId17"/>
          <a:stretch>
            <a:fillRect/>
          </a:stretch>
        </p:blipFill>
        <p:spPr>
          <a:xfrm>
            <a:off x="10557517" y="2254840"/>
            <a:ext cx="1016216" cy="1073906"/>
          </a:xfrm>
          <a:prstGeom prst="rect">
            <a:avLst/>
          </a:prstGeom>
          <a:effectLst>
            <a:softEdge rad="88900"/>
          </a:effectLst>
        </p:spPr>
      </p:pic>
      <p:pic>
        <p:nvPicPr>
          <p:cNvPr id="21" name="Grafik 20" descr="Ein Bild, das Schrift, Grafiken, Logo, Screenshot enthält.&#10;&#10;KI-generierte Inhalte können fehlerhaft sein.">
            <a:extLst>
              <a:ext uri="{FF2B5EF4-FFF2-40B4-BE49-F238E27FC236}">
                <a16:creationId xmlns:a16="http://schemas.microsoft.com/office/drawing/2014/main" id="{D222D852-B24C-7859-B356-46054802BE7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516407" y="6049070"/>
            <a:ext cx="1456800" cy="828824"/>
          </a:xfrm>
          <a:prstGeom prst="rect">
            <a:avLst/>
          </a:prstGeom>
        </p:spPr>
      </p:pic>
      <p:sp>
        <p:nvSpPr>
          <p:cNvPr id="22" name="Textfeld 21">
            <a:extLst>
              <a:ext uri="{FF2B5EF4-FFF2-40B4-BE49-F238E27FC236}">
                <a16:creationId xmlns:a16="http://schemas.microsoft.com/office/drawing/2014/main" id="{22BA392A-E492-ADEB-8849-F6F031832BE8}"/>
              </a:ext>
            </a:extLst>
          </p:cNvPr>
          <p:cNvSpPr txBox="1"/>
          <p:nvPr/>
        </p:nvSpPr>
        <p:spPr>
          <a:xfrm>
            <a:off x="10775347" y="6091927"/>
            <a:ext cx="830272"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tx1">
                    <a:lumMod val="65000"/>
                    <a:lumOff val="35000"/>
                  </a:schemeClr>
                </a:solidFill>
                <a:latin typeface="Arial" panose="020B0604020202020204" pitchFamily="34" charset="0"/>
                <a:cs typeface="Arial" panose="020B0604020202020204" pitchFamily="34" charset="0"/>
              </a:rPr>
              <a:t>Organized by</a:t>
            </a:r>
            <a:endParaRPr kumimoji="0" lang="en-US" sz="8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14" name="Rechteck 13">
            <a:extLst>
              <a:ext uri="{FF2B5EF4-FFF2-40B4-BE49-F238E27FC236}">
                <a16:creationId xmlns:a16="http://schemas.microsoft.com/office/drawing/2014/main" id="{E9B4A4A7-14B6-8C81-18C5-8F3DB21349A7}"/>
              </a:ext>
            </a:extLst>
          </p:cNvPr>
          <p:cNvSpPr/>
          <p:nvPr/>
        </p:nvSpPr>
        <p:spPr>
          <a:xfrm>
            <a:off x="7906448" y="5485702"/>
            <a:ext cx="1905614" cy="674480"/>
          </a:xfrm>
          <a:prstGeom prst="rect">
            <a:avLst/>
          </a:prstGeom>
          <a:solidFill>
            <a:srgbClr val="FFEDB3"/>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sz="1100" b="1">
              <a:solidFill>
                <a:srgbClr val="469DA4"/>
              </a:solidFill>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8F1C4743-1042-AAFB-DAAB-2E99678C2057}"/>
              </a:ext>
            </a:extLst>
          </p:cNvPr>
          <p:cNvSpPr txBox="1"/>
          <p:nvPr/>
        </p:nvSpPr>
        <p:spPr>
          <a:xfrm>
            <a:off x="7487946" y="5622887"/>
            <a:ext cx="274261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Stay in contact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9DA4"/>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a:ln>
                  <a:noFill/>
                </a:ln>
                <a:solidFill>
                  <a:srgbClr val="469DA4"/>
                </a:solidFill>
                <a:effectLst/>
                <a:uLnTx/>
                <a:uFillTx/>
                <a:latin typeface="Arial" panose="020B0604020202020204" pitchFamily="34" charset="0"/>
                <a:ea typeface="+mn-ea"/>
                <a:cs typeface="Arial" panose="020B0604020202020204" pitchFamily="34" charset="0"/>
                <a:hlinkClick r:id="rId19">
                  <a:extLst>
                    <a:ext uri="{A12FA001-AC4F-418D-AE19-62706E023703}">
                      <ahyp:hlinkClr xmlns:ahyp="http://schemas.microsoft.com/office/drawing/2018/hyperlinkcolor" val="tx"/>
                    </a:ext>
                  </a:extLst>
                </a:hlinkClick>
              </a:rPr>
              <a:t>Participants and Experts</a:t>
            </a:r>
            <a:endParaRPr kumimoji="0" lang="en-US" sz="1000" b="1" i="0" u="none" strike="noStrike" kern="1200" cap="none" spc="0" normalizeH="0" baseline="0" noProof="0">
              <a:ln>
                <a:noFill/>
              </a:ln>
              <a:solidFill>
                <a:srgbClr val="469DA4"/>
              </a:solidFill>
              <a:effectLst/>
              <a:uLnTx/>
              <a:uFillTx/>
              <a:latin typeface="Arial" panose="020B0604020202020204" pitchFamily="34" charset="0"/>
              <a:ea typeface="+mn-ea"/>
              <a:cs typeface="Arial" panose="020B0604020202020204" pitchFamily="34" charset="0"/>
            </a:endParaRPr>
          </a:p>
        </p:txBody>
      </p:sp>
      <p:pic>
        <p:nvPicPr>
          <p:cNvPr id="48" name="Grafik 47">
            <a:extLst>
              <a:ext uri="{FF2B5EF4-FFF2-40B4-BE49-F238E27FC236}">
                <a16:creationId xmlns:a16="http://schemas.microsoft.com/office/drawing/2014/main" id="{6FDE25D9-C273-BC97-677A-045CF6FEE759}"/>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47222" y1="56637" x2="47222" y2="56637"/>
                        <a14:foregroundMark x1="45370" y1="68142" x2="45370" y2="68142"/>
                        <a14:foregroundMark x1="50926" y1="66372" x2="42593" y2="78761"/>
                        <a14:foregroundMark x1="55556" y1="69027" x2="30556" y2="62832"/>
                        <a14:foregroundMark x1="52778" y1="60177" x2="28704" y2="50442"/>
                        <a14:foregroundMark x1="48280" y1="42840" x2="27778" y2="46018"/>
                        <a14:foregroundMark x1="50711" y1="45119" x2="23148" y2="43363"/>
                        <a14:foregroundMark x1="46435" y1="41112" x2="28704" y2="40708"/>
                        <a14:foregroundMark x1="46005" y1="40708" x2="23148" y2="40708"/>
                        <a14:foregroundMark x1="46397" y1="41076" x2="28704" y2="40708"/>
                        <a14:foregroundMark x1="42983" y1="37875" x2="24074" y2="38938"/>
                        <a14:foregroundMark x1="56481" y1="60177" x2="30556" y2="23009"/>
                        <a14:foregroundMark x1="63889" y1="51327" x2="37037" y2="21239"/>
                        <a14:foregroundMark x1="64815" y1="51327" x2="35185" y2="21239"/>
                        <a14:foregroundMark x1="68519" y1="51327" x2="38889" y2="23009"/>
                        <a14:foregroundMark x1="68519" y1="51327" x2="40741" y2="22124"/>
                        <a14:foregroundMark x1="67593" y1="50442" x2="39815" y2="21239"/>
                        <a14:foregroundMark x1="68519" y1="46903" x2="39815" y2="21239"/>
                        <a14:foregroundMark x1="66667" y1="46903" x2="48148" y2="17699"/>
                        <a14:foregroundMark x1="69444" y1="43363" x2="56481" y2="16814"/>
                        <a14:foregroundMark x1="68519" y1="36283" x2="53704" y2="16814"/>
                        <a14:foregroundMark x1="67593" y1="31858" x2="53704" y2="16814"/>
                        <a14:foregroundMark x1="67593" y1="29204" x2="67593" y2="29204"/>
                        <a14:foregroundMark x1="68519" y1="27434" x2="68519" y2="27434"/>
                        <a14:foregroundMark x1="69444" y1="31858" x2="69444" y2="31858"/>
                        <a14:foregroundMark x1="69444" y1="31858" x2="69444" y2="31858"/>
                        <a14:foregroundMark x1="70370" y1="30973" x2="70370" y2="30973"/>
                        <a14:foregroundMark x1="72222" y1="32743" x2="72222" y2="32743"/>
                        <a14:foregroundMark x1="73148" y1="32743" x2="73148" y2="32743"/>
                        <a14:foregroundMark x1="73148" y1="34513" x2="73148" y2="34513"/>
                        <a14:foregroundMark x1="74074" y1="37168" x2="74074" y2="37168"/>
                        <a14:foregroundMark x1="71296" y1="34513" x2="71296" y2="34513"/>
                        <a14:foregroundMark x1="69444" y1="31858" x2="69444" y2="31858"/>
                        <a14:foregroundMark x1="69444" y1="29204" x2="69444" y2="29204"/>
                        <a14:foregroundMark x1="68519" y1="30973" x2="68519" y2="30973"/>
                        <a14:foregroundMark x1="68519" y1="30973" x2="68519" y2="30973"/>
                        <a14:foregroundMark x1="70370" y1="32743" x2="70370" y2="32743"/>
                        <a14:foregroundMark x1="72222" y1="33628" x2="72222" y2="33628"/>
                        <a14:foregroundMark x1="72222" y1="34513" x2="72222" y2="34513"/>
                        <a14:foregroundMark x1="71296" y1="33628" x2="68519" y2="32743"/>
                        <a14:foregroundMark x1="66667" y1="30973" x2="66667" y2="30973"/>
                        <a14:foregroundMark x1="48148" y1="14159" x2="54630" y2="15044"/>
                        <a14:foregroundMark x1="71296" y1="30088" x2="73148" y2="38053"/>
                        <a14:foregroundMark x1="17593" y1="31858" x2="17593" y2="31858"/>
                        <a14:foregroundMark x1="19444" y1="28319" x2="19444" y2="28319"/>
                        <a14:foregroundMark x1="20370" y1="25664" x2="20370" y2="25664"/>
                        <a14:foregroundMark x1="22222" y1="23894" x2="22222" y2="23894"/>
                        <a14:foregroundMark x1="23148" y1="21239" x2="23148" y2="21239"/>
                        <a14:foregroundMark x1="25926" y1="19469" x2="25926" y2="19469"/>
                        <a14:foregroundMark x1="27778" y1="18584" x2="27778" y2="18584"/>
                        <a14:foregroundMark x1="29630" y1="15929" x2="29630" y2="15929"/>
                        <a14:foregroundMark x1="31481" y1="15044" x2="31481" y2="15044"/>
                        <a14:foregroundMark x1="34259" y1="13274" x2="34259" y2="13274"/>
                        <a14:foregroundMark x1="36111" y1="12389" x2="36111" y2="12389"/>
                        <a14:foregroundMark x1="39815" y1="11504" x2="39815" y2="11504"/>
                        <a14:foregroundMark x1="44444" y1="9735" x2="44444" y2="9735"/>
                        <a14:foregroundMark x1="47222" y1="9735" x2="47222" y2="9735"/>
                        <a14:foregroundMark x1="50000" y1="10619" x2="50000" y2="10619"/>
                        <a14:foregroundMark x1="53704" y1="10619" x2="53704" y2="10619"/>
                        <a14:foregroundMark x1="57407" y1="12389" x2="57407" y2="12389"/>
                        <a14:foregroundMark x1="75926" y1="38053" x2="75926" y2="38053"/>
                        <a14:foregroundMark x1="75926" y1="38053" x2="75926" y2="38053"/>
                        <a14:foregroundMark x1="75000" y1="38053" x2="75000" y2="38053"/>
                        <a14:foregroundMark x1="75926" y1="37168" x2="75926" y2="37168"/>
                        <a14:foregroundMark x1="75926" y1="37168" x2="75926" y2="38938"/>
                        <a14:foregroundMark x1="75000" y1="38053" x2="75926" y2="40708"/>
                        <a14:backgroundMark x1="22038" y1="15044" x2="26777" y2="13786"/>
                        <a14:backgroundMark x1="18704" y1="15929" x2="22038" y2="15044"/>
                        <a14:backgroundMark x1="12037" y1="17699" x2="18704" y2="15929"/>
                        <a14:backgroundMark x1="78605" y1="39884" x2="87037" y2="47788"/>
                        <a14:backgroundMark x1="38889" y1="2655" x2="44027" y2="7471"/>
                        <a14:backgroundMark x1="87037" y1="47788" x2="79630" y2="77876"/>
                      </a14:backgroundRemoval>
                    </a14:imgEffect>
                  </a14:imgLayer>
                </a14:imgProps>
              </a:ext>
            </a:extLst>
          </a:blip>
          <a:stretch>
            <a:fillRect/>
          </a:stretch>
        </p:blipFill>
        <p:spPr>
          <a:xfrm>
            <a:off x="7690282" y="5348895"/>
            <a:ext cx="629148" cy="587160"/>
          </a:xfrm>
          <a:prstGeom prst="rect">
            <a:avLst/>
          </a:prstGeom>
        </p:spPr>
      </p:pic>
    </p:spTree>
    <p:extLst>
      <p:ext uri="{BB962C8B-B14F-4D97-AF65-F5344CB8AC3E}">
        <p14:creationId xmlns:p14="http://schemas.microsoft.com/office/powerpoint/2010/main" val="195064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26ED5-EF27-305F-5059-78266817F9A7}"/>
            </a:ext>
          </a:extLst>
        </p:cNvPr>
        <p:cNvGrpSpPr/>
        <p:nvPr/>
      </p:nvGrpSpPr>
      <p:grpSpPr>
        <a:xfrm>
          <a:off x="0" y="0"/>
          <a:ext cx="0" cy="0"/>
          <a:chOff x="0" y="0"/>
          <a:chExt cx="0" cy="0"/>
        </a:xfrm>
      </p:grpSpPr>
      <p:pic>
        <p:nvPicPr>
          <p:cNvPr id="43" name="Grafik 42">
            <a:extLst>
              <a:ext uri="{FF2B5EF4-FFF2-40B4-BE49-F238E27FC236}">
                <a16:creationId xmlns:a16="http://schemas.microsoft.com/office/drawing/2014/main" id="{D7A40DA4-07D0-1C38-68F1-B87B0D5C42E2}"/>
              </a:ext>
            </a:extLst>
          </p:cNvPr>
          <p:cNvPicPr/>
          <p:nvPr/>
        </p:nvPicPr>
        <p:blipFill>
          <a:blip r:embed="rId3"/>
          <a:srcRect t="59246" r="425" b="-1"/>
          <a:stretch/>
        </p:blipFill>
        <p:spPr>
          <a:xfrm>
            <a:off x="188732" y="106777"/>
            <a:ext cx="11814535" cy="6644445"/>
          </a:xfrm>
          <a:prstGeom prst="rect">
            <a:avLst/>
          </a:prstGeom>
          <a:effectLst>
            <a:softEdge rad="0"/>
          </a:effectLst>
        </p:spPr>
      </p:pic>
      <p:sp>
        <p:nvSpPr>
          <p:cNvPr id="11" name="Rectangle 10">
            <a:extLst>
              <a:ext uri="{FF2B5EF4-FFF2-40B4-BE49-F238E27FC236}">
                <a16:creationId xmlns:a16="http://schemas.microsoft.com/office/drawing/2014/main" id="{C82EC3C4-051F-9A4D-430C-594D88A5C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fik 6" descr="Ein Bild, das Text, Schrift, Grafiken, Screenshot enthält.&#10;&#10;KI-generierte Inhalte können fehlerhaft sein.">
            <a:extLst>
              <a:ext uri="{FF2B5EF4-FFF2-40B4-BE49-F238E27FC236}">
                <a16:creationId xmlns:a16="http://schemas.microsoft.com/office/drawing/2014/main" id="{C1FD03C6-FE4A-BF4C-5324-599AAAD9A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8BB6A585-8151-E3CC-9DB4-A48FD3AE8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pic>
        <p:nvPicPr>
          <p:cNvPr id="21" name="Grafik 20" descr="Ein Bild, das Schrift, Grafiken, Logo, Screenshot enthält.&#10;&#10;KI-generierte Inhalte können fehlerhaft sein.">
            <a:extLst>
              <a:ext uri="{FF2B5EF4-FFF2-40B4-BE49-F238E27FC236}">
                <a16:creationId xmlns:a16="http://schemas.microsoft.com/office/drawing/2014/main" id="{66222CA6-CF03-E17A-4A6C-E96FA2551F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6407" y="6049070"/>
            <a:ext cx="1456800" cy="828824"/>
          </a:xfrm>
          <a:prstGeom prst="rect">
            <a:avLst/>
          </a:prstGeom>
        </p:spPr>
      </p:pic>
      <p:sp>
        <p:nvSpPr>
          <p:cNvPr id="22" name="Textfeld 21">
            <a:extLst>
              <a:ext uri="{FF2B5EF4-FFF2-40B4-BE49-F238E27FC236}">
                <a16:creationId xmlns:a16="http://schemas.microsoft.com/office/drawing/2014/main" id="{A638B743-56CF-29F2-5406-25101DFC6BB0}"/>
              </a:ext>
            </a:extLst>
          </p:cNvPr>
          <p:cNvSpPr txBox="1"/>
          <p:nvPr/>
        </p:nvSpPr>
        <p:spPr>
          <a:xfrm>
            <a:off x="10775347" y="6091927"/>
            <a:ext cx="830272"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tx1">
                    <a:lumMod val="65000"/>
                    <a:lumOff val="35000"/>
                  </a:schemeClr>
                </a:solidFill>
                <a:latin typeface="Arial" panose="020B0604020202020204" pitchFamily="34" charset="0"/>
                <a:cs typeface="Arial" panose="020B0604020202020204" pitchFamily="34" charset="0"/>
              </a:rPr>
              <a:t>Organized by</a:t>
            </a:r>
            <a:endParaRPr kumimoji="0" lang="en-US" sz="8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graphicFrame>
        <p:nvGraphicFramePr>
          <p:cNvPr id="2" name="Tabelle 1">
            <a:extLst>
              <a:ext uri="{FF2B5EF4-FFF2-40B4-BE49-F238E27FC236}">
                <a16:creationId xmlns:a16="http://schemas.microsoft.com/office/drawing/2014/main" id="{B874926A-C7B3-9196-94D0-ECC91D2A73D0}"/>
              </a:ext>
            </a:extLst>
          </p:cNvPr>
          <p:cNvGraphicFramePr>
            <a:graphicFrameLocks noGrp="1"/>
          </p:cNvGraphicFramePr>
          <p:nvPr>
            <p:extLst>
              <p:ext uri="{D42A27DB-BD31-4B8C-83A1-F6EECF244321}">
                <p14:modId xmlns:p14="http://schemas.microsoft.com/office/powerpoint/2010/main" val="2144882491"/>
              </p:ext>
            </p:extLst>
          </p:nvPr>
        </p:nvGraphicFramePr>
        <p:xfrm>
          <a:off x="834081" y="1523999"/>
          <a:ext cx="8981629" cy="4779591"/>
        </p:xfrm>
        <a:graphic>
          <a:graphicData uri="http://schemas.openxmlformats.org/drawingml/2006/table">
            <a:tbl>
              <a:tblPr firstRow="1" firstCol="1" bandRow="1"/>
              <a:tblGrid>
                <a:gridCol w="1931091">
                  <a:extLst>
                    <a:ext uri="{9D8B030D-6E8A-4147-A177-3AD203B41FA5}">
                      <a16:colId xmlns:a16="http://schemas.microsoft.com/office/drawing/2014/main" val="2236117986"/>
                    </a:ext>
                  </a:extLst>
                </a:gridCol>
                <a:gridCol w="7050538">
                  <a:extLst>
                    <a:ext uri="{9D8B030D-6E8A-4147-A177-3AD203B41FA5}">
                      <a16:colId xmlns:a16="http://schemas.microsoft.com/office/drawing/2014/main" val="1265785566"/>
                    </a:ext>
                  </a:extLst>
                </a:gridCol>
              </a:tblGrid>
              <a:tr h="323672">
                <a:tc>
                  <a:txBody>
                    <a:bodyPr/>
                    <a:lstStyle/>
                    <a:p>
                      <a:r>
                        <a:rPr lang="en-GB" sz="1100" b="1">
                          <a:effectLst/>
                          <a:latin typeface="Arial"/>
                          <a:ea typeface="Calibri"/>
                          <a:cs typeface="Arial"/>
                        </a:rPr>
                        <a:t>9:20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r>
                        <a:rPr lang="de-DE" sz="1100" b="1">
                          <a:effectLst/>
                          <a:latin typeface="Arial"/>
                          <a:ea typeface="Calibri"/>
                          <a:cs typeface="Arial"/>
                        </a:rPr>
                        <a:t>S</a:t>
                      </a:r>
                      <a:r>
                        <a:rPr lang="en-GB" sz="1100" b="1">
                          <a:effectLst/>
                          <a:latin typeface="Arial"/>
                          <a:ea typeface="Calibri"/>
                          <a:cs typeface="Arial"/>
                        </a:rPr>
                        <a:t>oft opening</a:t>
                      </a:r>
                      <a:r>
                        <a:rPr lang="en-GB" sz="1100">
                          <a:effectLst/>
                          <a:latin typeface="Arial"/>
                          <a:ea typeface="Calibri"/>
                          <a:cs typeface="Arial"/>
                        </a:rPr>
                        <a:t> </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1691164978"/>
                  </a:ext>
                </a:extLst>
              </a:tr>
              <a:tr h="891646">
                <a:tc>
                  <a:txBody>
                    <a:bodyPr/>
                    <a:lstStyle/>
                    <a:p>
                      <a:r>
                        <a:rPr lang="en-GB" sz="1100" b="1">
                          <a:effectLst/>
                          <a:latin typeface="Arial"/>
                          <a:ea typeface="Calibri"/>
                          <a:cs typeface="Arial"/>
                        </a:rPr>
                        <a:t>9:30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pPr>
                        <a:lnSpc>
                          <a:spcPct val="150000"/>
                        </a:lnSpc>
                      </a:pPr>
                      <a:r>
                        <a:rPr lang="en-GB" sz="1100" b="1">
                          <a:effectLst/>
                          <a:latin typeface="Arial"/>
                          <a:ea typeface="Calibri"/>
                          <a:cs typeface="Arial"/>
                        </a:rPr>
                        <a:t>Welcome &amp; Introduction</a:t>
                      </a:r>
                      <a:r>
                        <a:rPr lang="en-GB" sz="1100">
                          <a:effectLst/>
                          <a:latin typeface="Arial"/>
                          <a:ea typeface="Calibri"/>
                          <a:cs typeface="Arial"/>
                        </a:rPr>
                        <a:t> </a:t>
                      </a:r>
                    </a:p>
                    <a:p>
                      <a:pPr marL="171450" indent="-171450">
                        <a:lnSpc>
                          <a:spcPct val="150000"/>
                        </a:lnSpc>
                        <a:buFont typeface="Arial" panose="020B0604020202020204" pitchFamily="34" charset="0"/>
                        <a:buChar char="•"/>
                      </a:pPr>
                      <a:r>
                        <a:rPr lang="en-GB" sz="1100" b="1" kern="1200">
                          <a:solidFill>
                            <a:schemeClr val="tx1"/>
                          </a:solidFill>
                          <a:effectLst/>
                          <a:latin typeface="Arial"/>
                          <a:ea typeface="Calibri"/>
                          <a:cs typeface="Arial"/>
                        </a:rPr>
                        <a:t>Annette Frick (BMZ)</a:t>
                      </a:r>
                      <a:r>
                        <a:rPr lang="en-GB" sz="1100">
                          <a:effectLst/>
                          <a:latin typeface="Arial"/>
                          <a:ea typeface="Calibri"/>
                          <a:cs typeface="Arial"/>
                        </a:rPr>
                        <a:t>: </a:t>
                      </a:r>
                      <a:r>
                        <a:rPr lang="en-GB" sz="1000" i="1" kern="1200" noProof="0">
                          <a:solidFill>
                            <a:schemeClr val="tx1"/>
                          </a:solidFill>
                          <a:effectLst/>
                          <a:latin typeface="Arial"/>
                          <a:ea typeface="Calibri"/>
                          <a:cs typeface="Arial"/>
                        </a:rPr>
                        <a:t>Official opening</a:t>
                      </a:r>
                    </a:p>
                    <a:p>
                      <a:pPr marL="171450" indent="-171450">
                        <a:lnSpc>
                          <a:spcPct val="150000"/>
                        </a:lnSpc>
                        <a:buFont typeface="Arial" panose="020B0604020202020204" pitchFamily="34" charset="0"/>
                        <a:buChar char="•"/>
                      </a:pPr>
                      <a:r>
                        <a:rPr lang="en-GB" sz="1100" b="1" kern="1200">
                          <a:solidFill>
                            <a:schemeClr val="tx1"/>
                          </a:solidFill>
                          <a:effectLst/>
                          <a:latin typeface="Arial"/>
                          <a:ea typeface="Calibri"/>
                          <a:cs typeface="Arial"/>
                        </a:rPr>
                        <a:t>Stephanie Petrasch (GIZ)</a:t>
                      </a:r>
                      <a:r>
                        <a:rPr lang="en-GB" sz="1100">
                          <a:effectLst/>
                          <a:latin typeface="Arial"/>
                          <a:ea typeface="Calibri"/>
                          <a:cs typeface="Arial"/>
                        </a:rPr>
                        <a:t>: </a:t>
                      </a:r>
                      <a:r>
                        <a:rPr lang="en-GB" sz="1000" i="1" kern="1200">
                          <a:solidFill>
                            <a:schemeClr val="tx1"/>
                          </a:solidFill>
                          <a:effectLst/>
                          <a:latin typeface="Arial"/>
                          <a:ea typeface="Calibri"/>
                          <a:cs typeface="Arial"/>
                        </a:rPr>
                        <a:t>Introduction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339402753"/>
                  </a:ext>
                </a:extLst>
              </a:tr>
              <a:tr h="716355">
                <a:tc>
                  <a:txBody>
                    <a:bodyPr/>
                    <a:lstStyle/>
                    <a:p>
                      <a:r>
                        <a:rPr lang="en-GB" sz="1100" b="1">
                          <a:effectLst/>
                          <a:latin typeface="Arial"/>
                          <a:ea typeface="Calibri"/>
                          <a:cs typeface="Arial"/>
                        </a:rPr>
                        <a:t>9:50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pPr lvl="0">
                        <a:lnSpc>
                          <a:spcPct val="150000"/>
                        </a:lnSpc>
                        <a:buNone/>
                      </a:pPr>
                      <a:r>
                        <a:rPr lang="en-GB" sz="1100" b="1">
                          <a:effectLst/>
                          <a:latin typeface="Arial"/>
                          <a:ea typeface="Calibri"/>
                          <a:cs typeface="Arial"/>
                        </a:rPr>
                        <a:t>Knowledge, skills and attitudes </a:t>
                      </a:r>
                      <a:br>
                        <a:rPr lang="en-GB" sz="1100" b="1">
                          <a:effectLst/>
                          <a:latin typeface="Arial"/>
                          <a:ea typeface="Calibri"/>
                          <a:cs typeface="Arial"/>
                        </a:rPr>
                      </a:br>
                      <a:r>
                        <a:rPr lang="en-GB" sz="1100" b="1">
                          <a:effectLst/>
                          <a:latin typeface="Arial"/>
                          <a:ea typeface="Calibri"/>
                          <a:cs typeface="Arial"/>
                          <a:hlinkClick r:id="rId7"/>
                        </a:rPr>
                        <a:t>Creating Impact - Voices of Partner Organisations</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438171173"/>
                  </a:ext>
                </a:extLst>
              </a:tr>
              <a:tr h="316835">
                <a:tc>
                  <a:txBody>
                    <a:bodyPr/>
                    <a:lstStyle/>
                    <a:p>
                      <a:r>
                        <a:rPr lang="en-GB" sz="1100">
                          <a:solidFill>
                            <a:schemeClr val="tx1"/>
                          </a:solidFill>
                          <a:effectLst/>
                          <a:latin typeface="Arial"/>
                          <a:ea typeface="Calibri"/>
                          <a:cs typeface="Arial"/>
                        </a:rPr>
                        <a:t>10:50 – 11:00</a:t>
                      </a:r>
                      <a:endParaRPr lang="de-DE" sz="1100">
                        <a:solidFill>
                          <a:schemeClr val="tx1"/>
                        </a:solidFill>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r>
                        <a:rPr lang="en-GB" sz="1100">
                          <a:solidFill>
                            <a:schemeClr val="tx1"/>
                          </a:solidFill>
                          <a:effectLst/>
                          <a:latin typeface="Arial"/>
                          <a:ea typeface="Calibri"/>
                          <a:cs typeface="Arial"/>
                        </a:rPr>
                        <a:t>Break</a:t>
                      </a:r>
                      <a:endParaRPr lang="de-DE" sz="1100">
                        <a:solidFill>
                          <a:schemeClr val="tx1"/>
                        </a:solidFill>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2618460053"/>
                  </a:ext>
                </a:extLst>
              </a:tr>
              <a:tr h="1560067">
                <a:tc>
                  <a:txBody>
                    <a:bodyPr/>
                    <a:lstStyle/>
                    <a:p>
                      <a:r>
                        <a:rPr lang="en-GB" sz="1100" b="1">
                          <a:effectLst/>
                          <a:latin typeface="Arial"/>
                          <a:ea typeface="Calibri"/>
                          <a:cs typeface="Arial"/>
                        </a:rPr>
                        <a:t>11:00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r>
                        <a:rPr lang="en-GB" sz="1100" b="1">
                          <a:effectLst/>
                          <a:latin typeface="Arial"/>
                          <a:ea typeface="Calibri"/>
                          <a:cs typeface="Arial"/>
                        </a:rPr>
                        <a:t>Promising practical experiences </a:t>
                      </a:r>
                      <a:endParaRPr lang="de-DE" sz="1100">
                        <a:effectLst/>
                        <a:latin typeface="Arial"/>
                        <a:ea typeface="Calibri"/>
                        <a:cs typeface="Arial"/>
                      </a:endParaRPr>
                    </a:p>
                    <a:p>
                      <a:pPr lvl="1">
                        <a:lnSpc>
                          <a:spcPct val="150000"/>
                        </a:lnSpc>
                      </a:pPr>
                      <a:r>
                        <a:rPr lang="en-GB" sz="1100" b="1">
                          <a:effectLst/>
                          <a:latin typeface="Arial"/>
                          <a:ea typeface="Calibri"/>
                          <a:cs typeface="Arial"/>
                        </a:rPr>
                        <a:t>Pitches</a:t>
                      </a:r>
                      <a:endParaRPr lang="de-DE" sz="1100">
                        <a:effectLst/>
                        <a:latin typeface="Arial"/>
                        <a:ea typeface="Calibri"/>
                        <a:cs typeface="Arial"/>
                      </a:endParaRPr>
                    </a:p>
                    <a:p>
                      <a:pPr marL="742950" lvl="1" indent="-285750">
                        <a:buFont typeface="Symbol" panose="05050102010706020507" pitchFamily="18" charset="2"/>
                        <a:buChar char=""/>
                        <a:tabLst>
                          <a:tab pos="914400" algn="l"/>
                        </a:tabLst>
                      </a:pPr>
                      <a:r>
                        <a:rPr lang="en-GB" sz="1000" b="1" err="1">
                          <a:effectLst/>
                          <a:latin typeface="Arial"/>
                          <a:ea typeface="Calibri"/>
                          <a:cs typeface="Arial"/>
                        </a:rPr>
                        <a:t>Dr.</a:t>
                      </a:r>
                      <a:r>
                        <a:rPr lang="en-GB" sz="1000" b="1">
                          <a:effectLst/>
                          <a:latin typeface="Arial"/>
                          <a:ea typeface="Calibri"/>
                          <a:cs typeface="Arial"/>
                        </a:rPr>
                        <a:t> Simone Christ (IDOS):</a:t>
                      </a:r>
                      <a:r>
                        <a:rPr lang="en-GB" sz="1000">
                          <a:effectLst/>
                          <a:latin typeface="Arial"/>
                          <a:ea typeface="Calibri"/>
                          <a:cs typeface="Arial"/>
                        </a:rPr>
                        <a:t> </a:t>
                      </a:r>
                      <a:r>
                        <a:rPr lang="en-GB" sz="1000" i="1">
                          <a:effectLst/>
                          <a:latin typeface="Arial"/>
                          <a:ea typeface="Calibri"/>
                          <a:cs typeface="Arial"/>
                        </a:rPr>
                        <a:t>Research Partnerships in the IDOS Postgraduate Programme for Sustainability Cooperation (PGP)</a:t>
                      </a:r>
                    </a:p>
                    <a:p>
                      <a:pPr marL="457200" lvl="1" indent="0">
                        <a:buFont typeface="Symbol" panose="05050102010706020507" pitchFamily="18" charset="2"/>
                        <a:buNone/>
                        <a:tabLst>
                          <a:tab pos="914400" algn="l"/>
                        </a:tabLst>
                      </a:pPr>
                      <a:endParaRPr lang="de-DE" sz="400" i="1">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Symbol" panose="05050102010706020507" pitchFamily="18" charset="2"/>
                        <a:buChar char=""/>
                        <a:tabLst>
                          <a:tab pos="914400" algn="l"/>
                        </a:tabLst>
                      </a:pPr>
                      <a:r>
                        <a:rPr lang="en-GB" sz="1000" b="1">
                          <a:effectLst/>
                          <a:latin typeface="Arial"/>
                          <a:ea typeface="Calibri"/>
                          <a:cs typeface="Arial"/>
                        </a:rPr>
                        <a:t>Raphaël Dard (ITC): </a:t>
                      </a:r>
                      <a:r>
                        <a:rPr lang="en-GB" sz="1000" i="1">
                          <a:effectLst/>
                          <a:latin typeface="Arial"/>
                          <a:ea typeface="Calibri"/>
                          <a:cs typeface="Arial"/>
                        </a:rPr>
                        <a:t>AI-powered online course pilot, using an AI Tutor, an AI Moderator and an AI Grade</a:t>
                      </a:r>
                    </a:p>
                    <a:p>
                      <a:pPr marL="457200" lvl="1" indent="0">
                        <a:buFont typeface="Symbol" panose="05050102010706020507" pitchFamily="18" charset="2"/>
                        <a:buNone/>
                        <a:tabLst>
                          <a:tab pos="914400" algn="l"/>
                        </a:tabLst>
                      </a:pPr>
                      <a:endParaRPr lang="de-DE" sz="400" i="1">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Symbol" panose="05050102010706020507" pitchFamily="18" charset="2"/>
                        <a:buChar char=""/>
                        <a:tabLst>
                          <a:tab pos="914400" algn="l"/>
                        </a:tabLst>
                      </a:pPr>
                      <a:r>
                        <a:rPr lang="en-US" sz="1000" b="1">
                          <a:effectLst/>
                          <a:latin typeface="Arial"/>
                          <a:ea typeface="Calibri"/>
                          <a:cs typeface="Arial"/>
                        </a:rPr>
                        <a:t>Susanne </a:t>
                      </a:r>
                      <a:r>
                        <a:rPr lang="en-US" sz="1000" b="1" err="1">
                          <a:effectLst/>
                          <a:latin typeface="Arial"/>
                          <a:ea typeface="Calibri"/>
                          <a:cs typeface="Arial"/>
                        </a:rPr>
                        <a:t>Beurton</a:t>
                      </a:r>
                      <a:r>
                        <a:rPr lang="en-US" sz="1000" b="1">
                          <a:effectLst/>
                          <a:latin typeface="Arial"/>
                          <a:ea typeface="Calibri"/>
                          <a:cs typeface="Arial"/>
                        </a:rPr>
                        <a:t> (SLE):</a:t>
                      </a:r>
                      <a:r>
                        <a:rPr lang="en-US" sz="1000">
                          <a:effectLst/>
                          <a:latin typeface="Arial"/>
                          <a:ea typeface="Calibri"/>
                          <a:cs typeface="Arial"/>
                        </a:rPr>
                        <a:t> </a:t>
                      </a:r>
                      <a:r>
                        <a:rPr lang="en-US" sz="1000" i="1">
                          <a:effectLst/>
                          <a:latin typeface="Arial"/>
                          <a:ea typeface="Calibri"/>
                          <a:cs typeface="Arial"/>
                        </a:rPr>
                        <a:t>SLE-Training: Climate Change </a:t>
                      </a:r>
                      <a:br>
                        <a:rPr lang="en-US" sz="1000" i="1">
                          <a:effectLst/>
                          <a:latin typeface="Arial"/>
                          <a:ea typeface="Calibri"/>
                          <a:cs typeface="Arial"/>
                        </a:rPr>
                      </a:br>
                      <a:r>
                        <a:rPr lang="en-US" sz="1000" i="1">
                          <a:effectLst/>
                          <a:latin typeface="Arial"/>
                          <a:ea typeface="Calibri"/>
                          <a:cs typeface="Arial"/>
                        </a:rPr>
                        <a:t>Adaptation (CCA)</a:t>
                      </a:r>
                      <a:endParaRPr lang="de-DE" sz="1000" i="1">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rgbClr val="B2DBDE"/>
                    </a:solidFill>
                  </a:tcPr>
                </a:tc>
                <a:extLst>
                  <a:ext uri="{0D108BD9-81ED-4DB2-BD59-A6C34878D82A}">
                    <a16:rowId xmlns:a16="http://schemas.microsoft.com/office/drawing/2014/main" val="2645846075"/>
                  </a:ext>
                </a:extLst>
              </a:tr>
              <a:tr h="323672">
                <a:tc>
                  <a:txBody>
                    <a:bodyPr/>
                    <a:lstStyle/>
                    <a:p>
                      <a:r>
                        <a:rPr lang="en-GB" sz="1100" b="1">
                          <a:effectLst/>
                          <a:latin typeface="Arial"/>
                          <a:ea typeface="Calibri"/>
                          <a:cs typeface="Arial"/>
                        </a:rPr>
                        <a:t>11:10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r>
                        <a:rPr lang="en-GB" sz="1100" b="1">
                          <a:effectLst/>
                          <a:latin typeface="Arial"/>
                          <a:ea typeface="Calibri"/>
                          <a:cs typeface="Arial"/>
                        </a:rPr>
                        <a:t>Working phase</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37905386"/>
                  </a:ext>
                </a:extLst>
              </a:tr>
              <a:tr h="323672">
                <a:tc>
                  <a:txBody>
                    <a:bodyPr/>
                    <a:lstStyle/>
                    <a:p>
                      <a:r>
                        <a:rPr lang="en-GB" sz="1100" b="1">
                          <a:effectLst/>
                          <a:latin typeface="Arial"/>
                          <a:ea typeface="Calibri"/>
                          <a:cs typeface="Arial"/>
                        </a:rPr>
                        <a:t>12:00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r>
                        <a:rPr lang="en-GB" sz="1100" b="1">
                          <a:effectLst/>
                          <a:latin typeface="Arial"/>
                          <a:ea typeface="Calibri"/>
                          <a:cs typeface="Arial"/>
                        </a:rPr>
                        <a:t>Reporting back in the plenary  </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1536010643"/>
                  </a:ext>
                </a:extLst>
              </a:tr>
              <a:tr h="323672">
                <a:tc>
                  <a:txBody>
                    <a:bodyPr/>
                    <a:lstStyle/>
                    <a:p>
                      <a:r>
                        <a:rPr lang="en-GB" sz="1100" b="1">
                          <a:effectLst/>
                          <a:latin typeface="Arial"/>
                          <a:ea typeface="Calibri"/>
                          <a:cs typeface="Arial"/>
                        </a:rPr>
                        <a:t>12:30</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tc>
                  <a:txBody>
                    <a:bodyPr/>
                    <a:lstStyle/>
                    <a:p>
                      <a:r>
                        <a:rPr lang="en-GB" sz="1100" b="1">
                          <a:effectLst/>
                          <a:latin typeface="Arial"/>
                          <a:ea typeface="Calibri"/>
                          <a:cs typeface="Arial"/>
                        </a:rPr>
                        <a:t>End of event</a:t>
                      </a:r>
                      <a:endParaRPr lang="de-DE" sz="1100">
                        <a:effectLst/>
                        <a:latin typeface="Arial"/>
                        <a:ea typeface="Calibri"/>
                        <a:cs typeface="Aria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DBDE"/>
                    </a:solidFill>
                  </a:tcPr>
                </a:tc>
                <a:extLst>
                  <a:ext uri="{0D108BD9-81ED-4DB2-BD59-A6C34878D82A}">
                    <a16:rowId xmlns:a16="http://schemas.microsoft.com/office/drawing/2014/main" val="774561915"/>
                  </a:ext>
                </a:extLst>
              </a:tr>
            </a:tbl>
          </a:graphicData>
        </a:graphic>
      </p:graphicFrame>
      <p:sp>
        <p:nvSpPr>
          <p:cNvPr id="4" name="Textfeld 3">
            <a:extLst>
              <a:ext uri="{FF2B5EF4-FFF2-40B4-BE49-F238E27FC236}">
                <a16:creationId xmlns:a16="http://schemas.microsoft.com/office/drawing/2014/main" id="{9BB3A877-25F2-8567-8E9F-A02D4F62A01D}"/>
              </a:ext>
            </a:extLst>
          </p:cNvPr>
          <p:cNvSpPr txBox="1"/>
          <p:nvPr/>
        </p:nvSpPr>
        <p:spPr>
          <a:xfrm>
            <a:off x="2780541" y="854309"/>
            <a:ext cx="3429000" cy="461665"/>
          </a:xfrm>
          <a:prstGeom prst="rect">
            <a:avLst/>
          </a:prstGeom>
          <a:noFill/>
        </p:spPr>
        <p:txBody>
          <a:bodyPr wrap="square">
            <a:spAutoFit/>
          </a:bodyPr>
          <a:lstStyle/>
          <a:p>
            <a:pPr>
              <a:spcAft>
                <a:spcPts val="1200"/>
              </a:spcAft>
            </a:pPr>
            <a:r>
              <a:rPr lang="en-GB" sz="2400">
                <a:latin typeface="Arial" panose="020B0604020202020204" pitchFamily="34" charset="0"/>
                <a:cs typeface="Arial" panose="020B0604020202020204" pitchFamily="34" charset="0"/>
              </a:rPr>
              <a:t>AGENDA</a:t>
            </a:r>
            <a:endParaRPr lang="de-DE" sz="2400">
              <a:latin typeface="Arial" panose="020B0604020202020204" pitchFamily="34" charset="0"/>
              <a:cs typeface="Arial" panose="020B0604020202020204" pitchFamily="34" charset="0"/>
            </a:endParaRPr>
          </a:p>
        </p:txBody>
      </p:sp>
      <p:sp>
        <p:nvSpPr>
          <p:cNvPr id="27" name="Textfeld 5">
            <a:extLst>
              <a:ext uri="{FF2B5EF4-FFF2-40B4-BE49-F238E27FC236}">
                <a16:creationId xmlns:a16="http://schemas.microsoft.com/office/drawing/2014/main" id="{3CD0CB67-FAD0-A8A3-D0B0-194AEEE0F780}"/>
              </a:ext>
            </a:extLst>
          </p:cNvPr>
          <p:cNvSpPr txBox="1"/>
          <p:nvPr/>
        </p:nvSpPr>
        <p:spPr>
          <a:xfrm>
            <a:off x="10363003" y="1578478"/>
            <a:ext cx="1644015" cy="596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sz="1100">
                <a:solidFill>
                  <a:srgbClr val="595959"/>
                </a:solidFill>
                <a:effectLst/>
                <a:latin typeface="Arial" panose="020B0604020202020204" pitchFamily="34" charset="0"/>
                <a:ea typeface="Calibri" panose="020F0502020204030204" pitchFamily="34" charset="0"/>
                <a:cs typeface="Arial" panose="020B0604020202020204" pitchFamily="34" charset="0"/>
              </a:rPr>
              <a:t>March 14</a:t>
            </a:r>
            <a:r>
              <a:rPr lang="en-GB" sz="1100" baseline="30000">
                <a:solidFill>
                  <a:srgbClr val="595959"/>
                </a:solidFill>
                <a:effectLst/>
                <a:latin typeface="Arial" panose="020B0604020202020204" pitchFamily="34" charset="0"/>
                <a:ea typeface="Calibri" panose="020F0502020204030204" pitchFamily="34" charset="0"/>
                <a:cs typeface="Arial" panose="020B0604020202020204" pitchFamily="34" charset="0"/>
              </a:rPr>
              <a:t>th</a:t>
            </a:r>
            <a:r>
              <a:rPr lang="en-GB" sz="1100">
                <a:solidFill>
                  <a:srgbClr val="595959"/>
                </a:solidFill>
                <a:effectLst/>
                <a:latin typeface="Arial" panose="020B0604020202020204" pitchFamily="34" charset="0"/>
                <a:ea typeface="Calibri" panose="020F0502020204030204" pitchFamily="34" charset="0"/>
                <a:cs typeface="Arial" panose="020B0604020202020204" pitchFamily="34" charset="0"/>
              </a:rPr>
              <a:t>, 2025</a:t>
            </a:r>
            <a:br>
              <a:rPr lang="en-GB" sz="1100">
                <a:solidFill>
                  <a:srgbClr val="595959"/>
                </a:solidFill>
                <a:effectLst/>
                <a:latin typeface="Arial" panose="020B0604020202020204" pitchFamily="34" charset="0"/>
                <a:ea typeface="Calibri" panose="020F0502020204030204" pitchFamily="34" charset="0"/>
                <a:cs typeface="Arial" panose="020B0604020202020204" pitchFamily="34" charset="0"/>
              </a:rPr>
            </a:br>
            <a:r>
              <a:rPr lang="en-GB" sz="1100">
                <a:solidFill>
                  <a:srgbClr val="595959"/>
                </a:solidFill>
                <a:effectLst/>
                <a:latin typeface="Arial" panose="020B0604020202020204" pitchFamily="34" charset="0"/>
                <a:ea typeface="Calibri" panose="020F0502020204030204" pitchFamily="34" charset="0"/>
                <a:cs typeface="Arial" panose="020B0604020202020204" pitchFamily="34" charset="0"/>
              </a:rPr>
              <a:t>9:30 AM to 12:30 PM</a:t>
            </a:r>
            <a:br>
              <a:rPr lang="en-GB" sz="1100">
                <a:solidFill>
                  <a:srgbClr val="595959"/>
                </a:solidFill>
                <a:effectLst/>
                <a:latin typeface="Arial" panose="020B0604020202020204" pitchFamily="34" charset="0"/>
                <a:ea typeface="Calibri" panose="020F0502020204030204" pitchFamily="34" charset="0"/>
                <a:cs typeface="Arial" panose="020B0604020202020204" pitchFamily="34" charset="0"/>
              </a:rPr>
            </a:br>
            <a:r>
              <a:rPr lang="en-GB" sz="1100" u="sng">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8"/>
              </a:rPr>
              <a:t>Online Campus</a:t>
            </a:r>
            <a:endParaRPr lang="de-DE" sz="1100">
              <a:effectLst/>
              <a:latin typeface="Arial" panose="020B0604020202020204" pitchFamily="34" charset="0"/>
              <a:ea typeface="Calibri" panose="020F0502020204030204" pitchFamily="34" charset="0"/>
              <a:cs typeface="Arial" panose="020B0604020202020204" pitchFamily="34" charset="0"/>
            </a:endParaRPr>
          </a:p>
        </p:txBody>
      </p:sp>
      <p:pic>
        <p:nvPicPr>
          <p:cNvPr id="28" name="Grafik 27" descr="Tageskalender mit einfarbiger Füllung">
            <a:extLst>
              <a:ext uri="{FF2B5EF4-FFF2-40B4-BE49-F238E27FC236}">
                <a16:creationId xmlns:a16="http://schemas.microsoft.com/office/drawing/2014/main" id="{F7E8FE50-A08C-B18E-E17E-D54DDEEA28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83298" y="1578478"/>
            <a:ext cx="179705" cy="179705"/>
          </a:xfrm>
          <a:prstGeom prst="rect">
            <a:avLst/>
          </a:prstGeom>
        </p:spPr>
      </p:pic>
      <p:pic>
        <p:nvPicPr>
          <p:cNvPr id="29" name="Grafik 28" descr="Uhr mit einfarbiger Füllung">
            <a:extLst>
              <a:ext uri="{FF2B5EF4-FFF2-40B4-BE49-F238E27FC236}">
                <a16:creationId xmlns:a16="http://schemas.microsoft.com/office/drawing/2014/main" id="{F5E6333E-7F85-7813-D983-B74B4CC081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10183298" y="1787075"/>
            <a:ext cx="179705" cy="179705"/>
          </a:xfrm>
          <a:prstGeom prst="rect">
            <a:avLst/>
          </a:prstGeom>
        </p:spPr>
      </p:pic>
      <p:pic>
        <p:nvPicPr>
          <p:cNvPr id="30" name="Grafik 29" descr="Markierung mit einfarbiger Füllung">
            <a:extLst>
              <a:ext uri="{FF2B5EF4-FFF2-40B4-BE49-F238E27FC236}">
                <a16:creationId xmlns:a16="http://schemas.microsoft.com/office/drawing/2014/main" id="{B3037361-1CC9-6D9B-1025-50AE41C154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0183298" y="1981227"/>
            <a:ext cx="179705" cy="179705"/>
          </a:xfrm>
          <a:prstGeom prst="rect">
            <a:avLst/>
          </a:prstGeom>
        </p:spPr>
      </p:pic>
    </p:spTree>
    <p:extLst>
      <p:ext uri="{BB962C8B-B14F-4D97-AF65-F5344CB8AC3E}">
        <p14:creationId xmlns:p14="http://schemas.microsoft.com/office/powerpoint/2010/main" val="165017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Grafik 15">
            <a:extLst>
              <a:ext uri="{FF2B5EF4-FFF2-40B4-BE49-F238E27FC236}">
                <a16:creationId xmlns:a16="http://schemas.microsoft.com/office/drawing/2014/main" id="{0B5BCC6B-2431-0F93-0A5A-2BDCE1B31097}"/>
              </a:ext>
            </a:extLst>
          </p:cNvPr>
          <p:cNvPicPr>
            <a:picLocks noGrp="1" noRot="1" noMove="1" noResize="1" noEditPoints="1" noAdjustHandles="1" noChangeArrowheads="1" noChangeShapeType="1" noCrop="1"/>
          </p:cNvPicPr>
          <p:nvPr/>
        </p:nvPicPr>
        <p:blipFill>
          <a:blip r:embed="rId2"/>
          <a:srcRect t="59246" r="425" b="-1"/>
          <a:stretch/>
        </p:blipFill>
        <p:spPr>
          <a:xfrm>
            <a:off x="188732" y="106777"/>
            <a:ext cx="11814535" cy="6644445"/>
          </a:xfrm>
          <a:prstGeom prst="rect">
            <a:avLst/>
          </a:prstGeom>
        </p:spPr>
      </p:pic>
      <p:pic>
        <p:nvPicPr>
          <p:cNvPr id="7" name="Grafik 6" descr="Ein Bild, das Text, Schrift, Grafiken, Screenshot enthält.&#10;&#10;KI-generierte Inhalte können fehlerhaft sein.">
            <a:extLst>
              <a:ext uri="{FF2B5EF4-FFF2-40B4-BE49-F238E27FC236}">
                <a16:creationId xmlns:a16="http://schemas.microsoft.com/office/drawing/2014/main" id="{5F30C158-B692-859D-AA3F-4E0F3C553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3" name="TextBox 2">
            <a:extLst>
              <a:ext uri="{FF2B5EF4-FFF2-40B4-BE49-F238E27FC236}">
                <a16:creationId xmlns:a16="http://schemas.microsoft.com/office/drawing/2014/main" id="{BB7983A9-4C78-4455-5BD7-36B7DA3F86F0}"/>
              </a:ext>
            </a:extLst>
          </p:cNvPr>
          <p:cNvSpPr txBox="1"/>
          <p:nvPr/>
        </p:nvSpPr>
        <p:spPr>
          <a:xfrm>
            <a:off x="1868519" y="876333"/>
            <a:ext cx="84549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panose="020B0604020202020204" pitchFamily="34" charset="0"/>
                <a:cs typeface="Arial" panose="020B0604020202020204" pitchFamily="34" charset="0"/>
              </a:rPr>
              <a:t>Aim of the event</a:t>
            </a:r>
          </a:p>
        </p:txBody>
      </p:sp>
      <p:sp>
        <p:nvSpPr>
          <p:cNvPr id="15" name="Textfeld 14">
            <a:extLst>
              <a:ext uri="{FF2B5EF4-FFF2-40B4-BE49-F238E27FC236}">
                <a16:creationId xmlns:a16="http://schemas.microsoft.com/office/drawing/2014/main" id="{284B6E43-219B-4E48-CB66-67261C9C5A1E}"/>
              </a:ext>
            </a:extLst>
          </p:cNvPr>
          <p:cNvSpPr txBox="1"/>
          <p:nvPr/>
        </p:nvSpPr>
        <p:spPr>
          <a:xfrm>
            <a:off x="9011054" y="5042891"/>
            <a:ext cx="2624848" cy="923330"/>
          </a:xfrm>
          <a:prstGeom prst="rect">
            <a:avLst/>
          </a:prstGeom>
          <a:solidFill>
            <a:schemeClr val="bg1"/>
          </a:solidFill>
          <a:ln>
            <a:solidFill>
              <a:schemeClr val="tx1"/>
            </a:solidFill>
            <a:prstDash val="lgDashDot"/>
          </a:ln>
          <a:effectLst/>
        </p:spPr>
        <p:txBody>
          <a:bodyPr wrap="square" rtlCol="0">
            <a:spAutoFit/>
          </a:bodyPr>
          <a:lstStyle/>
          <a:p>
            <a:r>
              <a:rPr lang="de-DE" sz="1400" b="1" i="0" u="sng" strike="noStrike">
                <a:solidFill>
                  <a:srgbClr val="467886"/>
                </a:solidFill>
                <a:effectLst/>
                <a:latin typeface="Arial" panose="020B0604020202020204" pitchFamily="34" charset="0"/>
                <a:cs typeface="Arial" panose="020B0604020202020204" pitchFamily="34" charset="0"/>
                <a:hlinkClick r:id="rId5"/>
              </a:rPr>
              <a:t>Stephanie Petrasch</a:t>
            </a:r>
            <a:r>
              <a:rPr lang="de-DE" sz="1400" b="1" i="0">
                <a:solidFill>
                  <a:srgbClr val="000000"/>
                </a:solidFill>
                <a:effectLst/>
                <a:latin typeface="Arial" panose="020B0604020202020204" pitchFamily="34" charset="0"/>
                <a:cs typeface="Arial" panose="020B0604020202020204" pitchFamily="34" charset="0"/>
              </a:rPr>
              <a:t> </a:t>
            </a:r>
          </a:p>
          <a:p>
            <a:r>
              <a:rPr lang="de-DE" sz="1000">
                <a:ln w="0"/>
                <a:latin typeface="Arial" panose="020B0604020202020204" pitchFamily="34" charset="0"/>
                <a:cs typeface="Arial" panose="020B0604020202020204" pitchFamily="34" charset="0"/>
              </a:rPr>
              <a:t>Programme </a:t>
            </a:r>
            <a:r>
              <a:rPr lang="de-DE" sz="1000" err="1">
                <a:ln w="0"/>
                <a:latin typeface="Arial" panose="020B0604020202020204" pitchFamily="34" charset="0"/>
                <a:cs typeface="Arial" panose="020B0604020202020204" pitchFamily="34" charset="0"/>
              </a:rPr>
              <a:t>manager</a:t>
            </a:r>
            <a:r>
              <a:rPr lang="de-DE" sz="1000">
                <a:ln w="0"/>
                <a:latin typeface="Arial" panose="020B0604020202020204" pitchFamily="34" charset="0"/>
                <a:cs typeface="Arial" panose="020B0604020202020204" pitchFamily="34" charset="0"/>
              </a:rPr>
              <a:t> </a:t>
            </a:r>
          </a:p>
          <a:p>
            <a:r>
              <a:rPr lang="de-DE" sz="1000">
                <a:ln w="0"/>
                <a:latin typeface="Arial" panose="020B0604020202020204" pitchFamily="34" charset="0"/>
                <a:cs typeface="Arial" panose="020B0604020202020204" pitchFamily="34" charset="0"/>
              </a:rPr>
              <a:t>Skills4Abroad</a:t>
            </a:r>
          </a:p>
          <a:p>
            <a:r>
              <a:rPr lang="de-DE" sz="1000" b="1">
                <a:ln w="0"/>
                <a:latin typeface="Arial" panose="020B0604020202020204" pitchFamily="34" charset="0"/>
                <a:cs typeface="Arial" panose="020B0604020202020204" pitchFamily="34" charset="0"/>
              </a:rPr>
              <a:t>Deutsche Gesellschaft für Internationale Zusammenarbeit (GIZ) GmbH  </a:t>
            </a:r>
          </a:p>
        </p:txBody>
      </p:sp>
      <p:sp>
        <p:nvSpPr>
          <p:cNvPr id="17" name="Textfeld 16">
            <a:extLst>
              <a:ext uri="{FF2B5EF4-FFF2-40B4-BE49-F238E27FC236}">
                <a16:creationId xmlns:a16="http://schemas.microsoft.com/office/drawing/2014/main" id="{7556A4C7-74A5-0DC9-9BEB-A7F6A784E955}"/>
              </a:ext>
            </a:extLst>
          </p:cNvPr>
          <p:cNvSpPr txBox="1"/>
          <p:nvPr/>
        </p:nvSpPr>
        <p:spPr>
          <a:xfrm>
            <a:off x="978152" y="3100735"/>
            <a:ext cx="2533690" cy="1077218"/>
          </a:xfrm>
          <a:prstGeom prst="rect">
            <a:avLst/>
          </a:prstGeom>
          <a:solidFill>
            <a:schemeClr val="bg1"/>
          </a:solidFill>
          <a:ln>
            <a:solidFill>
              <a:schemeClr val="tx1"/>
            </a:solidFill>
            <a:prstDash val="lgDashDot"/>
          </a:ln>
          <a:effectLst/>
        </p:spPr>
        <p:txBody>
          <a:bodyPr wrap="square" rtlCol="0">
            <a:spAutoFit/>
          </a:bodyPr>
          <a:lstStyle/>
          <a:p>
            <a:r>
              <a:rPr lang="de-DE" sz="1400" b="1" i="0" u="sng" strike="noStrike">
                <a:solidFill>
                  <a:srgbClr val="467886"/>
                </a:solidFill>
                <a:effectLst/>
                <a:latin typeface="Arial" panose="020B0604020202020204" pitchFamily="34" charset="0"/>
                <a:cs typeface="Arial" panose="020B0604020202020204" pitchFamily="34" charset="0"/>
                <a:hlinkClick r:id="rId6"/>
              </a:rPr>
              <a:t>Annette Frick </a:t>
            </a:r>
            <a:endParaRPr lang="de-DE" sz="1400" b="1" i="0" u="sng" strike="noStrike">
              <a:solidFill>
                <a:srgbClr val="467886"/>
              </a:solidFill>
              <a:effectLst/>
              <a:latin typeface="Arial" panose="020B0604020202020204" pitchFamily="34" charset="0"/>
              <a:cs typeface="Arial" panose="020B0604020202020204" pitchFamily="34" charset="0"/>
            </a:endParaRPr>
          </a:p>
          <a:p>
            <a:r>
              <a:rPr lang="en-US" sz="1000">
                <a:ln w="0"/>
                <a:latin typeface="Arial" panose="020B0604020202020204" pitchFamily="34" charset="0"/>
                <a:cs typeface="Arial" panose="020B0604020202020204" pitchFamily="34" charset="0"/>
              </a:rPr>
              <a:t>Officer </a:t>
            </a:r>
          </a:p>
          <a:p>
            <a:r>
              <a:rPr lang="en-US" sz="1000">
                <a:ln w="0"/>
                <a:latin typeface="Arial" panose="020B0604020202020204" pitchFamily="34" charset="0"/>
                <a:cs typeface="Arial" panose="020B0604020202020204" pitchFamily="34" charset="0"/>
              </a:rPr>
              <a:t>Procedures of Financial and Technical Cooperation, Effectiveness, transparency </a:t>
            </a:r>
          </a:p>
          <a:p>
            <a:r>
              <a:rPr lang="en-US" sz="1000" b="1">
                <a:ln w="0"/>
                <a:latin typeface="Arial" panose="020B0604020202020204" pitchFamily="34" charset="0"/>
                <a:cs typeface="Arial" panose="020B0604020202020204" pitchFamily="34" charset="0"/>
              </a:rPr>
              <a:t>German Federal Ministry for Economic Cooperation and Development (BMZ) </a:t>
            </a:r>
            <a:endParaRPr lang="de-DE" sz="1000" b="1">
              <a:ln w="0"/>
              <a:latin typeface="Arial" panose="020B0604020202020204" pitchFamily="34" charset="0"/>
              <a:cs typeface="Arial" panose="020B0604020202020204" pitchFamily="34" charset="0"/>
            </a:endParaRPr>
          </a:p>
        </p:txBody>
      </p:sp>
      <p:sp>
        <p:nvSpPr>
          <p:cNvPr id="18" name="Sprechblase: rechteckig mit abgerundeten Ecken 17">
            <a:extLst>
              <a:ext uri="{FF2B5EF4-FFF2-40B4-BE49-F238E27FC236}">
                <a16:creationId xmlns:a16="http://schemas.microsoft.com/office/drawing/2014/main" id="{40AB3C79-11C5-2125-2980-DBAC892BF4CE}"/>
              </a:ext>
            </a:extLst>
          </p:cNvPr>
          <p:cNvSpPr/>
          <p:nvPr/>
        </p:nvSpPr>
        <p:spPr>
          <a:xfrm>
            <a:off x="4276955" y="3139260"/>
            <a:ext cx="6269532" cy="1000168"/>
          </a:xfrm>
          <a:custGeom>
            <a:avLst/>
            <a:gdLst>
              <a:gd name="connsiteX0" fmla="*/ 0 w 6269532"/>
              <a:gd name="connsiteY0" fmla="*/ 166698 h 1000168"/>
              <a:gd name="connsiteX1" fmla="*/ 166698 w 6269532"/>
              <a:gd name="connsiteY1" fmla="*/ 0 h 1000168"/>
              <a:gd name="connsiteX2" fmla="*/ 605810 w 6269532"/>
              <a:gd name="connsiteY2" fmla="*/ 0 h 1000168"/>
              <a:gd name="connsiteX3" fmla="*/ 1044922 w 6269532"/>
              <a:gd name="connsiteY3" fmla="*/ 0 h 1000168"/>
              <a:gd name="connsiteX4" fmla="*/ 1044922 w 6269532"/>
              <a:gd name="connsiteY4" fmla="*/ 0 h 1000168"/>
              <a:gd name="connsiteX5" fmla="*/ 1567383 w 6269532"/>
              <a:gd name="connsiteY5" fmla="*/ 0 h 1000168"/>
              <a:gd name="connsiteX6" fmla="*/ 2042823 w 6269532"/>
              <a:gd name="connsiteY6" fmla="*/ 0 h 1000168"/>
              <a:gd name="connsiteX7" fmla="*/ 2612305 w 6269532"/>
              <a:gd name="connsiteY7" fmla="*/ 0 h 1000168"/>
              <a:gd name="connsiteX8" fmla="*/ 3205695 w 6269532"/>
              <a:gd name="connsiteY8" fmla="*/ 0 h 1000168"/>
              <a:gd name="connsiteX9" fmla="*/ 3903801 w 6269532"/>
              <a:gd name="connsiteY9" fmla="*/ 0 h 1000168"/>
              <a:gd name="connsiteX10" fmla="*/ 4671717 w 6269532"/>
              <a:gd name="connsiteY10" fmla="*/ 0 h 1000168"/>
              <a:gd name="connsiteX11" fmla="*/ 5265107 w 6269532"/>
              <a:gd name="connsiteY11" fmla="*/ 0 h 1000168"/>
              <a:gd name="connsiteX12" fmla="*/ 6102834 w 6269532"/>
              <a:gd name="connsiteY12" fmla="*/ 0 h 1000168"/>
              <a:gd name="connsiteX13" fmla="*/ 6269532 w 6269532"/>
              <a:gd name="connsiteY13" fmla="*/ 166698 h 1000168"/>
              <a:gd name="connsiteX14" fmla="*/ 6269532 w 6269532"/>
              <a:gd name="connsiteY14" fmla="*/ 166695 h 1000168"/>
              <a:gd name="connsiteX15" fmla="*/ 6269532 w 6269532"/>
              <a:gd name="connsiteY15" fmla="*/ 166695 h 1000168"/>
              <a:gd name="connsiteX16" fmla="*/ 6269532 w 6269532"/>
              <a:gd name="connsiteY16" fmla="*/ 416737 h 1000168"/>
              <a:gd name="connsiteX17" fmla="*/ 6269532 w 6269532"/>
              <a:gd name="connsiteY17" fmla="*/ 833470 h 1000168"/>
              <a:gd name="connsiteX18" fmla="*/ 6102834 w 6269532"/>
              <a:gd name="connsiteY18" fmla="*/ 1000168 h 1000168"/>
              <a:gd name="connsiteX19" fmla="*/ 5509444 w 6269532"/>
              <a:gd name="connsiteY19" fmla="*/ 1000168 h 1000168"/>
              <a:gd name="connsiteX20" fmla="*/ 4916054 w 6269532"/>
              <a:gd name="connsiteY20" fmla="*/ 1000168 h 1000168"/>
              <a:gd name="connsiteX21" fmla="*/ 4148138 w 6269532"/>
              <a:gd name="connsiteY21" fmla="*/ 1000168 h 1000168"/>
              <a:gd name="connsiteX22" fmla="*/ 3450032 w 6269532"/>
              <a:gd name="connsiteY22" fmla="*/ 1000168 h 1000168"/>
              <a:gd name="connsiteX23" fmla="*/ 2612305 w 6269532"/>
              <a:gd name="connsiteY23" fmla="*/ 1000168 h 1000168"/>
              <a:gd name="connsiteX24" fmla="*/ 2058496 w 6269532"/>
              <a:gd name="connsiteY24" fmla="*/ 1000168 h 1000168"/>
              <a:gd name="connsiteX25" fmla="*/ 1551709 w 6269532"/>
              <a:gd name="connsiteY25" fmla="*/ 1000168 h 1000168"/>
              <a:gd name="connsiteX26" fmla="*/ 1044922 w 6269532"/>
              <a:gd name="connsiteY26" fmla="*/ 1000168 h 1000168"/>
              <a:gd name="connsiteX27" fmla="*/ 1044922 w 6269532"/>
              <a:gd name="connsiteY27" fmla="*/ 1000168 h 1000168"/>
              <a:gd name="connsiteX28" fmla="*/ 588246 w 6269532"/>
              <a:gd name="connsiteY28" fmla="*/ 1000168 h 1000168"/>
              <a:gd name="connsiteX29" fmla="*/ 166698 w 6269532"/>
              <a:gd name="connsiteY29" fmla="*/ 1000168 h 1000168"/>
              <a:gd name="connsiteX30" fmla="*/ 0 w 6269532"/>
              <a:gd name="connsiteY30" fmla="*/ 833470 h 1000168"/>
              <a:gd name="connsiteX31" fmla="*/ 0 w 6269532"/>
              <a:gd name="connsiteY31" fmla="*/ 416737 h 1000168"/>
              <a:gd name="connsiteX32" fmla="*/ -599806 w 6269532"/>
              <a:gd name="connsiteY32" fmla="*/ 465448 h 1000168"/>
              <a:gd name="connsiteX33" fmla="*/ 0 w 6269532"/>
              <a:gd name="connsiteY33" fmla="*/ 166695 h 1000168"/>
              <a:gd name="connsiteX34" fmla="*/ 0 w 6269532"/>
              <a:gd name="connsiteY34" fmla="*/ 166698 h 10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69532" h="1000168" fill="none" extrusionOk="0">
                <a:moveTo>
                  <a:pt x="0" y="166698"/>
                </a:moveTo>
                <a:cubicBezTo>
                  <a:pt x="-7591" y="68641"/>
                  <a:pt x="59566" y="3517"/>
                  <a:pt x="166698" y="0"/>
                </a:cubicBezTo>
                <a:cubicBezTo>
                  <a:pt x="370572" y="-9072"/>
                  <a:pt x="515160" y="-20893"/>
                  <a:pt x="605810" y="0"/>
                </a:cubicBezTo>
                <a:cubicBezTo>
                  <a:pt x="696460" y="20893"/>
                  <a:pt x="946587" y="-18662"/>
                  <a:pt x="1044922" y="0"/>
                </a:cubicBezTo>
                <a:lnTo>
                  <a:pt x="1044922" y="0"/>
                </a:lnTo>
                <a:cubicBezTo>
                  <a:pt x="1296079" y="-14033"/>
                  <a:pt x="1378265" y="6572"/>
                  <a:pt x="1567383" y="0"/>
                </a:cubicBezTo>
                <a:cubicBezTo>
                  <a:pt x="1756501" y="-6572"/>
                  <a:pt x="1898363" y="6051"/>
                  <a:pt x="2042823" y="0"/>
                </a:cubicBezTo>
                <a:cubicBezTo>
                  <a:pt x="2187283" y="-6051"/>
                  <a:pt x="2383581" y="9935"/>
                  <a:pt x="2612305" y="0"/>
                </a:cubicBezTo>
                <a:cubicBezTo>
                  <a:pt x="2901884" y="12338"/>
                  <a:pt x="3005581" y="28428"/>
                  <a:pt x="3205695" y="0"/>
                </a:cubicBezTo>
                <a:cubicBezTo>
                  <a:pt x="3405809" y="-28428"/>
                  <a:pt x="3731759" y="28790"/>
                  <a:pt x="3903801" y="0"/>
                </a:cubicBezTo>
                <a:cubicBezTo>
                  <a:pt x="4075843" y="-28790"/>
                  <a:pt x="4396535" y="38084"/>
                  <a:pt x="4671717" y="0"/>
                </a:cubicBezTo>
                <a:cubicBezTo>
                  <a:pt x="4946899" y="-38084"/>
                  <a:pt x="5124861" y="-3580"/>
                  <a:pt x="5265107" y="0"/>
                </a:cubicBezTo>
                <a:cubicBezTo>
                  <a:pt x="5405353" y="3580"/>
                  <a:pt x="5851294" y="-31414"/>
                  <a:pt x="6102834" y="0"/>
                </a:cubicBezTo>
                <a:cubicBezTo>
                  <a:pt x="6198522" y="10110"/>
                  <a:pt x="6268187" y="80389"/>
                  <a:pt x="6269532" y="166698"/>
                </a:cubicBezTo>
                <a:lnTo>
                  <a:pt x="6269532" y="166695"/>
                </a:lnTo>
                <a:lnTo>
                  <a:pt x="6269532" y="166695"/>
                </a:lnTo>
                <a:cubicBezTo>
                  <a:pt x="6277369" y="253587"/>
                  <a:pt x="6257714" y="308708"/>
                  <a:pt x="6269532" y="416737"/>
                </a:cubicBezTo>
                <a:cubicBezTo>
                  <a:pt x="6262830" y="585681"/>
                  <a:pt x="6265006" y="728967"/>
                  <a:pt x="6269532" y="833470"/>
                </a:cubicBezTo>
                <a:cubicBezTo>
                  <a:pt x="6262801" y="947249"/>
                  <a:pt x="6192195" y="994018"/>
                  <a:pt x="6102834" y="1000168"/>
                </a:cubicBezTo>
                <a:cubicBezTo>
                  <a:pt x="5951588" y="991199"/>
                  <a:pt x="5712541" y="1007957"/>
                  <a:pt x="5509444" y="1000168"/>
                </a:cubicBezTo>
                <a:cubicBezTo>
                  <a:pt x="5306347" y="992380"/>
                  <a:pt x="5187377" y="994682"/>
                  <a:pt x="4916054" y="1000168"/>
                </a:cubicBezTo>
                <a:cubicBezTo>
                  <a:pt x="4644731" y="1005655"/>
                  <a:pt x="4383926" y="990174"/>
                  <a:pt x="4148138" y="1000168"/>
                </a:cubicBezTo>
                <a:cubicBezTo>
                  <a:pt x="3912350" y="1010162"/>
                  <a:pt x="3755867" y="1013928"/>
                  <a:pt x="3450032" y="1000168"/>
                </a:cubicBezTo>
                <a:cubicBezTo>
                  <a:pt x="3144197" y="986408"/>
                  <a:pt x="2991659" y="998148"/>
                  <a:pt x="2612305" y="1000168"/>
                </a:cubicBezTo>
                <a:cubicBezTo>
                  <a:pt x="2385162" y="985078"/>
                  <a:pt x="2185763" y="1023919"/>
                  <a:pt x="2058496" y="1000168"/>
                </a:cubicBezTo>
                <a:cubicBezTo>
                  <a:pt x="1931229" y="976417"/>
                  <a:pt x="1696125" y="981189"/>
                  <a:pt x="1551709" y="1000168"/>
                </a:cubicBezTo>
                <a:cubicBezTo>
                  <a:pt x="1407293" y="1019147"/>
                  <a:pt x="1193231" y="983911"/>
                  <a:pt x="1044922" y="1000168"/>
                </a:cubicBezTo>
                <a:lnTo>
                  <a:pt x="1044922" y="1000168"/>
                </a:lnTo>
                <a:cubicBezTo>
                  <a:pt x="931381" y="981824"/>
                  <a:pt x="815426" y="980824"/>
                  <a:pt x="588246" y="1000168"/>
                </a:cubicBezTo>
                <a:cubicBezTo>
                  <a:pt x="361066" y="1019512"/>
                  <a:pt x="305653" y="991271"/>
                  <a:pt x="166698" y="1000168"/>
                </a:cubicBezTo>
                <a:cubicBezTo>
                  <a:pt x="75663" y="1002859"/>
                  <a:pt x="9271" y="928348"/>
                  <a:pt x="0" y="833470"/>
                </a:cubicBezTo>
                <a:cubicBezTo>
                  <a:pt x="7138" y="732528"/>
                  <a:pt x="-15237" y="616608"/>
                  <a:pt x="0" y="416737"/>
                </a:cubicBezTo>
                <a:cubicBezTo>
                  <a:pt x="-230108" y="456117"/>
                  <a:pt x="-379685" y="466962"/>
                  <a:pt x="-599806" y="465448"/>
                </a:cubicBezTo>
                <a:cubicBezTo>
                  <a:pt x="-426965" y="381641"/>
                  <a:pt x="-205501" y="237274"/>
                  <a:pt x="0" y="166695"/>
                </a:cubicBezTo>
                <a:lnTo>
                  <a:pt x="0" y="166698"/>
                </a:lnTo>
                <a:close/>
              </a:path>
              <a:path w="6269532" h="1000168" stroke="0" extrusionOk="0">
                <a:moveTo>
                  <a:pt x="0" y="166698"/>
                </a:moveTo>
                <a:cubicBezTo>
                  <a:pt x="-18082" y="60678"/>
                  <a:pt x="64955" y="-15260"/>
                  <a:pt x="166698" y="0"/>
                </a:cubicBezTo>
                <a:cubicBezTo>
                  <a:pt x="278187" y="-336"/>
                  <a:pt x="376962" y="20307"/>
                  <a:pt x="579463" y="0"/>
                </a:cubicBezTo>
                <a:cubicBezTo>
                  <a:pt x="781964" y="-20307"/>
                  <a:pt x="934516" y="-22263"/>
                  <a:pt x="1044922" y="0"/>
                </a:cubicBezTo>
                <a:lnTo>
                  <a:pt x="1044922" y="0"/>
                </a:lnTo>
                <a:cubicBezTo>
                  <a:pt x="1247585" y="5020"/>
                  <a:pt x="1371579" y="14432"/>
                  <a:pt x="1536035" y="0"/>
                </a:cubicBezTo>
                <a:cubicBezTo>
                  <a:pt x="1700491" y="-14432"/>
                  <a:pt x="1896039" y="5996"/>
                  <a:pt x="2058496" y="0"/>
                </a:cubicBezTo>
                <a:cubicBezTo>
                  <a:pt x="2220953" y="-5996"/>
                  <a:pt x="2448104" y="25973"/>
                  <a:pt x="2612305" y="0"/>
                </a:cubicBezTo>
                <a:cubicBezTo>
                  <a:pt x="2781773" y="11113"/>
                  <a:pt x="3167952" y="-22184"/>
                  <a:pt x="3380221" y="0"/>
                </a:cubicBezTo>
                <a:cubicBezTo>
                  <a:pt x="3592490" y="22184"/>
                  <a:pt x="3811006" y="34437"/>
                  <a:pt x="4078327" y="0"/>
                </a:cubicBezTo>
                <a:cubicBezTo>
                  <a:pt x="4345648" y="-34437"/>
                  <a:pt x="4495136" y="-4248"/>
                  <a:pt x="4776433" y="0"/>
                </a:cubicBezTo>
                <a:cubicBezTo>
                  <a:pt x="5057730" y="4248"/>
                  <a:pt x="5813069" y="18249"/>
                  <a:pt x="6102834" y="0"/>
                </a:cubicBezTo>
                <a:cubicBezTo>
                  <a:pt x="6197823" y="2433"/>
                  <a:pt x="6265368" y="72750"/>
                  <a:pt x="6269532" y="166698"/>
                </a:cubicBezTo>
                <a:lnTo>
                  <a:pt x="6269532" y="166695"/>
                </a:lnTo>
                <a:lnTo>
                  <a:pt x="6269532" y="166695"/>
                </a:lnTo>
                <a:cubicBezTo>
                  <a:pt x="6271362" y="244636"/>
                  <a:pt x="6277999" y="301881"/>
                  <a:pt x="6269532" y="416737"/>
                </a:cubicBezTo>
                <a:cubicBezTo>
                  <a:pt x="6264949" y="501771"/>
                  <a:pt x="6276754" y="637840"/>
                  <a:pt x="6269532" y="833470"/>
                </a:cubicBezTo>
                <a:cubicBezTo>
                  <a:pt x="6287004" y="921990"/>
                  <a:pt x="6206616" y="1019211"/>
                  <a:pt x="6102834" y="1000168"/>
                </a:cubicBezTo>
                <a:cubicBezTo>
                  <a:pt x="5839590" y="970683"/>
                  <a:pt x="5764972" y="1006321"/>
                  <a:pt x="5509444" y="1000168"/>
                </a:cubicBezTo>
                <a:cubicBezTo>
                  <a:pt x="5253916" y="994016"/>
                  <a:pt x="5133977" y="978887"/>
                  <a:pt x="4916054" y="1000168"/>
                </a:cubicBezTo>
                <a:cubicBezTo>
                  <a:pt x="4698131" y="1021450"/>
                  <a:pt x="4443778" y="977512"/>
                  <a:pt x="4183043" y="1000168"/>
                </a:cubicBezTo>
                <a:cubicBezTo>
                  <a:pt x="3922308" y="1022824"/>
                  <a:pt x="3866943" y="994857"/>
                  <a:pt x="3589653" y="1000168"/>
                </a:cubicBezTo>
                <a:cubicBezTo>
                  <a:pt x="3312363" y="1005480"/>
                  <a:pt x="2814654" y="1002768"/>
                  <a:pt x="2612305" y="1000168"/>
                </a:cubicBezTo>
                <a:cubicBezTo>
                  <a:pt x="2443417" y="1023932"/>
                  <a:pt x="2273880" y="1022042"/>
                  <a:pt x="2121192" y="1000168"/>
                </a:cubicBezTo>
                <a:cubicBezTo>
                  <a:pt x="1968504" y="978294"/>
                  <a:pt x="1756357" y="1003469"/>
                  <a:pt x="1614404" y="1000168"/>
                </a:cubicBezTo>
                <a:cubicBezTo>
                  <a:pt x="1472451" y="996867"/>
                  <a:pt x="1182766" y="975594"/>
                  <a:pt x="1044922" y="1000168"/>
                </a:cubicBezTo>
                <a:lnTo>
                  <a:pt x="1044922" y="1000168"/>
                </a:lnTo>
                <a:cubicBezTo>
                  <a:pt x="858428" y="996442"/>
                  <a:pt x="766662" y="996865"/>
                  <a:pt x="623374" y="1000168"/>
                </a:cubicBezTo>
                <a:cubicBezTo>
                  <a:pt x="480086" y="1003471"/>
                  <a:pt x="286072" y="1013156"/>
                  <a:pt x="166698" y="1000168"/>
                </a:cubicBezTo>
                <a:cubicBezTo>
                  <a:pt x="80531" y="996000"/>
                  <a:pt x="-14728" y="928820"/>
                  <a:pt x="0" y="833470"/>
                </a:cubicBezTo>
                <a:cubicBezTo>
                  <a:pt x="-7522" y="710843"/>
                  <a:pt x="17315" y="536560"/>
                  <a:pt x="0" y="416737"/>
                </a:cubicBezTo>
                <a:cubicBezTo>
                  <a:pt x="-229219" y="412176"/>
                  <a:pt x="-402184" y="447176"/>
                  <a:pt x="-599806" y="465448"/>
                </a:cubicBezTo>
                <a:cubicBezTo>
                  <a:pt x="-407486" y="362703"/>
                  <a:pt x="-195593" y="265689"/>
                  <a:pt x="0" y="166695"/>
                </a:cubicBezTo>
                <a:lnTo>
                  <a:pt x="0" y="166698"/>
                </a:lnTo>
                <a:close/>
              </a:path>
            </a:pathLst>
          </a:custGeom>
          <a:solidFill>
            <a:srgbClr val="B2DBDE">
              <a:alpha val="84000"/>
            </a:srgbClr>
          </a:solidFill>
          <a:ln>
            <a:solidFill>
              <a:schemeClr val="tx1">
                <a:lumMod val="65000"/>
                <a:lumOff val="35000"/>
              </a:schemeClr>
            </a:solidFill>
            <a:extLst>
              <a:ext uri="{C807C97D-BFC1-408E-A445-0C87EB9F89A2}">
                <ask:lineSketchStyleProps xmlns:ask="http://schemas.microsoft.com/office/drawing/2018/sketchyshapes" sd="2393751366">
                  <a:prstGeom prst="wedgeRoundRectCallout">
                    <a:avLst>
                      <a:gd name="adj1" fmla="val -59567"/>
                      <a:gd name="adj2" fmla="val -3463"/>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Arial" panose="020B0604020202020204" pitchFamily="34" charset="0"/>
                <a:cs typeface="Arial" panose="020B0604020202020204" pitchFamily="34" charset="0"/>
              </a:rPr>
              <a:t>“There is migration; There is climate change; There is resource scarcity; There is disinformation – And all of these (challenges) call for a new level of expertise and adaptability from all of us.”</a:t>
            </a:r>
            <a:endParaRPr lang="de-DE"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Sprechblase: rechteckig mit abgerundeten Ecken 18">
            <a:extLst>
              <a:ext uri="{FF2B5EF4-FFF2-40B4-BE49-F238E27FC236}">
                <a16:creationId xmlns:a16="http://schemas.microsoft.com/office/drawing/2014/main" id="{B18B97D6-CF31-80CA-AABC-89E727643EA2}"/>
              </a:ext>
            </a:extLst>
          </p:cNvPr>
          <p:cNvSpPr/>
          <p:nvPr/>
        </p:nvSpPr>
        <p:spPr>
          <a:xfrm>
            <a:off x="556098" y="4494935"/>
            <a:ext cx="7673444" cy="1445755"/>
          </a:xfrm>
          <a:custGeom>
            <a:avLst/>
            <a:gdLst>
              <a:gd name="connsiteX0" fmla="*/ 0 w 7673444"/>
              <a:gd name="connsiteY0" fmla="*/ 240964 h 1445755"/>
              <a:gd name="connsiteX1" fmla="*/ 240964 w 7673444"/>
              <a:gd name="connsiteY1" fmla="*/ 0 h 1445755"/>
              <a:gd name="connsiteX2" fmla="*/ 930699 w 7673444"/>
              <a:gd name="connsiteY2" fmla="*/ 0 h 1445755"/>
              <a:gd name="connsiteX3" fmla="*/ 1408672 w 7673444"/>
              <a:gd name="connsiteY3" fmla="*/ 0 h 1445755"/>
              <a:gd name="connsiteX4" fmla="*/ 1928998 w 7673444"/>
              <a:gd name="connsiteY4" fmla="*/ 0 h 1445755"/>
              <a:gd name="connsiteX5" fmla="*/ 2576381 w 7673444"/>
              <a:gd name="connsiteY5" fmla="*/ 0 h 1445755"/>
              <a:gd name="connsiteX6" fmla="*/ 3096707 w 7673444"/>
              <a:gd name="connsiteY6" fmla="*/ 0 h 1445755"/>
              <a:gd name="connsiteX7" fmla="*/ 3659385 w 7673444"/>
              <a:gd name="connsiteY7" fmla="*/ 0 h 1445755"/>
              <a:gd name="connsiteX8" fmla="*/ 4476176 w 7673444"/>
              <a:gd name="connsiteY8" fmla="*/ 0 h 1445755"/>
              <a:gd name="connsiteX9" fmla="*/ 4476176 w 7673444"/>
              <a:gd name="connsiteY9" fmla="*/ 0 h 1445755"/>
              <a:gd name="connsiteX10" fmla="*/ 5096446 w 7673444"/>
              <a:gd name="connsiteY10" fmla="*/ 0 h 1445755"/>
              <a:gd name="connsiteX11" fmla="*/ 5774267 w 7673444"/>
              <a:gd name="connsiteY11" fmla="*/ 0 h 1445755"/>
              <a:gd name="connsiteX12" fmla="*/ 6394537 w 7673444"/>
              <a:gd name="connsiteY12" fmla="*/ 0 h 1445755"/>
              <a:gd name="connsiteX13" fmla="*/ 6923888 w 7673444"/>
              <a:gd name="connsiteY13" fmla="*/ 0 h 1445755"/>
              <a:gd name="connsiteX14" fmla="*/ 7432480 w 7673444"/>
              <a:gd name="connsiteY14" fmla="*/ 0 h 1445755"/>
              <a:gd name="connsiteX15" fmla="*/ 7673444 w 7673444"/>
              <a:gd name="connsiteY15" fmla="*/ 240964 h 1445755"/>
              <a:gd name="connsiteX16" fmla="*/ 7673444 w 7673444"/>
              <a:gd name="connsiteY16" fmla="*/ 843357 h 1445755"/>
              <a:gd name="connsiteX17" fmla="*/ 8331519 w 7673444"/>
              <a:gd name="connsiteY17" fmla="*/ 1010409 h 1445755"/>
              <a:gd name="connsiteX18" fmla="*/ 7673444 w 7673444"/>
              <a:gd name="connsiteY18" fmla="*/ 1204796 h 1445755"/>
              <a:gd name="connsiteX19" fmla="*/ 7673444 w 7673444"/>
              <a:gd name="connsiteY19" fmla="*/ 1204791 h 1445755"/>
              <a:gd name="connsiteX20" fmla="*/ 7432480 w 7673444"/>
              <a:gd name="connsiteY20" fmla="*/ 1445755 h 1445755"/>
              <a:gd name="connsiteX21" fmla="*/ 6944647 w 7673444"/>
              <a:gd name="connsiteY21" fmla="*/ 1445755 h 1445755"/>
              <a:gd name="connsiteX22" fmla="*/ 6394537 w 7673444"/>
              <a:gd name="connsiteY22" fmla="*/ 1445755 h 1445755"/>
              <a:gd name="connsiteX23" fmla="*/ 5716716 w 7673444"/>
              <a:gd name="connsiteY23" fmla="*/ 1445755 h 1445755"/>
              <a:gd name="connsiteX24" fmla="*/ 5077262 w 7673444"/>
              <a:gd name="connsiteY24" fmla="*/ 1445755 h 1445755"/>
              <a:gd name="connsiteX25" fmla="*/ 4476176 w 7673444"/>
              <a:gd name="connsiteY25" fmla="*/ 1445755 h 1445755"/>
              <a:gd name="connsiteX26" fmla="*/ 4476176 w 7673444"/>
              <a:gd name="connsiteY26" fmla="*/ 1445755 h 1445755"/>
              <a:gd name="connsiteX27" fmla="*/ 3786441 w 7673444"/>
              <a:gd name="connsiteY27" fmla="*/ 1445755 h 1445755"/>
              <a:gd name="connsiteX28" fmla="*/ 3139059 w 7673444"/>
              <a:gd name="connsiteY28" fmla="*/ 1445755 h 1445755"/>
              <a:gd name="connsiteX29" fmla="*/ 2661085 w 7673444"/>
              <a:gd name="connsiteY29" fmla="*/ 1445755 h 1445755"/>
              <a:gd name="connsiteX30" fmla="*/ 2013703 w 7673444"/>
              <a:gd name="connsiteY30" fmla="*/ 1445755 h 1445755"/>
              <a:gd name="connsiteX31" fmla="*/ 1451025 w 7673444"/>
              <a:gd name="connsiteY31" fmla="*/ 1445755 h 1445755"/>
              <a:gd name="connsiteX32" fmla="*/ 888346 w 7673444"/>
              <a:gd name="connsiteY32" fmla="*/ 1445755 h 1445755"/>
              <a:gd name="connsiteX33" fmla="*/ 240964 w 7673444"/>
              <a:gd name="connsiteY33" fmla="*/ 1445755 h 1445755"/>
              <a:gd name="connsiteX34" fmla="*/ 0 w 7673444"/>
              <a:gd name="connsiteY34" fmla="*/ 1204791 h 1445755"/>
              <a:gd name="connsiteX35" fmla="*/ 0 w 7673444"/>
              <a:gd name="connsiteY35" fmla="*/ 1204796 h 1445755"/>
              <a:gd name="connsiteX36" fmla="*/ 0 w 7673444"/>
              <a:gd name="connsiteY36" fmla="*/ 843357 h 1445755"/>
              <a:gd name="connsiteX37" fmla="*/ 0 w 7673444"/>
              <a:gd name="connsiteY37" fmla="*/ 843357 h 1445755"/>
              <a:gd name="connsiteX38" fmla="*/ 0 w 7673444"/>
              <a:gd name="connsiteY38" fmla="*/ 240964 h 14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73444" h="1445755" fill="none" extrusionOk="0">
                <a:moveTo>
                  <a:pt x="0" y="240964"/>
                </a:moveTo>
                <a:cubicBezTo>
                  <a:pt x="-12335" y="98872"/>
                  <a:pt x="98671" y="15435"/>
                  <a:pt x="240964" y="0"/>
                </a:cubicBezTo>
                <a:cubicBezTo>
                  <a:pt x="488053" y="-29049"/>
                  <a:pt x="593310" y="11133"/>
                  <a:pt x="930699" y="0"/>
                </a:cubicBezTo>
                <a:cubicBezTo>
                  <a:pt x="1268088" y="-11133"/>
                  <a:pt x="1221214" y="3666"/>
                  <a:pt x="1408672" y="0"/>
                </a:cubicBezTo>
                <a:cubicBezTo>
                  <a:pt x="1596130" y="-3666"/>
                  <a:pt x="1729636" y="-19150"/>
                  <a:pt x="1928998" y="0"/>
                </a:cubicBezTo>
                <a:cubicBezTo>
                  <a:pt x="2128360" y="19150"/>
                  <a:pt x="2253165" y="17642"/>
                  <a:pt x="2576381" y="0"/>
                </a:cubicBezTo>
                <a:cubicBezTo>
                  <a:pt x="2899597" y="-17642"/>
                  <a:pt x="2872656" y="-15184"/>
                  <a:pt x="3096707" y="0"/>
                </a:cubicBezTo>
                <a:cubicBezTo>
                  <a:pt x="3320758" y="15184"/>
                  <a:pt x="3446709" y="4449"/>
                  <a:pt x="3659385" y="0"/>
                </a:cubicBezTo>
                <a:cubicBezTo>
                  <a:pt x="3872061" y="-4449"/>
                  <a:pt x="4181049" y="38959"/>
                  <a:pt x="4476176" y="0"/>
                </a:cubicBezTo>
                <a:lnTo>
                  <a:pt x="4476176" y="0"/>
                </a:lnTo>
                <a:cubicBezTo>
                  <a:pt x="4618584" y="18805"/>
                  <a:pt x="4927225" y="-17635"/>
                  <a:pt x="5096446" y="0"/>
                </a:cubicBezTo>
                <a:cubicBezTo>
                  <a:pt x="5265667" y="17635"/>
                  <a:pt x="5439638" y="-6706"/>
                  <a:pt x="5774267" y="0"/>
                </a:cubicBezTo>
                <a:cubicBezTo>
                  <a:pt x="6108896" y="6706"/>
                  <a:pt x="6144925" y="2138"/>
                  <a:pt x="6394537" y="0"/>
                </a:cubicBezTo>
                <a:cubicBezTo>
                  <a:pt x="6576396" y="-16126"/>
                  <a:pt x="6790630" y="10591"/>
                  <a:pt x="6923888" y="0"/>
                </a:cubicBezTo>
                <a:cubicBezTo>
                  <a:pt x="7057146" y="-10591"/>
                  <a:pt x="7245906" y="-13266"/>
                  <a:pt x="7432480" y="0"/>
                </a:cubicBezTo>
                <a:cubicBezTo>
                  <a:pt x="7571019" y="2013"/>
                  <a:pt x="7669682" y="134076"/>
                  <a:pt x="7673444" y="240964"/>
                </a:cubicBezTo>
                <a:cubicBezTo>
                  <a:pt x="7661340" y="424769"/>
                  <a:pt x="7682184" y="651981"/>
                  <a:pt x="7673444" y="843357"/>
                </a:cubicBezTo>
                <a:cubicBezTo>
                  <a:pt x="7977269" y="892294"/>
                  <a:pt x="8030736" y="935300"/>
                  <a:pt x="8331519" y="1010409"/>
                </a:cubicBezTo>
                <a:cubicBezTo>
                  <a:pt x="8125236" y="1049034"/>
                  <a:pt x="7879107" y="1176989"/>
                  <a:pt x="7673444" y="1204796"/>
                </a:cubicBezTo>
                <a:lnTo>
                  <a:pt x="7673444" y="1204791"/>
                </a:lnTo>
                <a:cubicBezTo>
                  <a:pt x="7643971" y="1345328"/>
                  <a:pt x="7575689" y="1443306"/>
                  <a:pt x="7432480" y="1445755"/>
                </a:cubicBezTo>
                <a:cubicBezTo>
                  <a:pt x="7323213" y="1434892"/>
                  <a:pt x="7173614" y="1463963"/>
                  <a:pt x="6944647" y="1445755"/>
                </a:cubicBezTo>
                <a:cubicBezTo>
                  <a:pt x="6715680" y="1427547"/>
                  <a:pt x="6641694" y="1426583"/>
                  <a:pt x="6394537" y="1445755"/>
                </a:cubicBezTo>
                <a:cubicBezTo>
                  <a:pt x="6202776" y="1440531"/>
                  <a:pt x="5949646" y="1475769"/>
                  <a:pt x="5716716" y="1445755"/>
                </a:cubicBezTo>
                <a:cubicBezTo>
                  <a:pt x="5483786" y="1415741"/>
                  <a:pt x="5394843" y="1434187"/>
                  <a:pt x="5077262" y="1445755"/>
                </a:cubicBezTo>
                <a:cubicBezTo>
                  <a:pt x="4759681" y="1457323"/>
                  <a:pt x="4770264" y="1421637"/>
                  <a:pt x="4476176" y="1445755"/>
                </a:cubicBezTo>
                <a:lnTo>
                  <a:pt x="4476176" y="1445755"/>
                </a:lnTo>
                <a:cubicBezTo>
                  <a:pt x="4205537" y="1420933"/>
                  <a:pt x="3954456" y="1429919"/>
                  <a:pt x="3786441" y="1445755"/>
                </a:cubicBezTo>
                <a:cubicBezTo>
                  <a:pt x="3618427" y="1461591"/>
                  <a:pt x="3386279" y="1428717"/>
                  <a:pt x="3139059" y="1445755"/>
                </a:cubicBezTo>
                <a:cubicBezTo>
                  <a:pt x="2891839" y="1462793"/>
                  <a:pt x="2805451" y="1426319"/>
                  <a:pt x="2661085" y="1445755"/>
                </a:cubicBezTo>
                <a:cubicBezTo>
                  <a:pt x="2516719" y="1465191"/>
                  <a:pt x="2171170" y="1444268"/>
                  <a:pt x="2013703" y="1445755"/>
                </a:cubicBezTo>
                <a:cubicBezTo>
                  <a:pt x="1856236" y="1447242"/>
                  <a:pt x="1646323" y="1435558"/>
                  <a:pt x="1451025" y="1445755"/>
                </a:cubicBezTo>
                <a:cubicBezTo>
                  <a:pt x="1255727" y="1455952"/>
                  <a:pt x="1142119" y="1462676"/>
                  <a:pt x="888346" y="1445755"/>
                </a:cubicBezTo>
                <a:cubicBezTo>
                  <a:pt x="634573" y="1428834"/>
                  <a:pt x="512137" y="1442786"/>
                  <a:pt x="240964" y="1445755"/>
                </a:cubicBezTo>
                <a:cubicBezTo>
                  <a:pt x="108276" y="1441924"/>
                  <a:pt x="-9836" y="1332013"/>
                  <a:pt x="0" y="1204791"/>
                </a:cubicBezTo>
                <a:lnTo>
                  <a:pt x="0" y="1204796"/>
                </a:lnTo>
                <a:cubicBezTo>
                  <a:pt x="14646" y="1111986"/>
                  <a:pt x="-2422" y="944619"/>
                  <a:pt x="0" y="843357"/>
                </a:cubicBezTo>
                <a:lnTo>
                  <a:pt x="0" y="843357"/>
                </a:lnTo>
                <a:cubicBezTo>
                  <a:pt x="-2968" y="682865"/>
                  <a:pt x="-29048" y="395878"/>
                  <a:pt x="0" y="240964"/>
                </a:cubicBezTo>
                <a:close/>
              </a:path>
              <a:path w="7673444" h="1445755" stroke="0" extrusionOk="0">
                <a:moveTo>
                  <a:pt x="0" y="240964"/>
                </a:moveTo>
                <a:cubicBezTo>
                  <a:pt x="3140" y="140432"/>
                  <a:pt x="128567" y="-15514"/>
                  <a:pt x="240964" y="0"/>
                </a:cubicBezTo>
                <a:cubicBezTo>
                  <a:pt x="453741" y="-9625"/>
                  <a:pt x="507407" y="-15962"/>
                  <a:pt x="718938" y="0"/>
                </a:cubicBezTo>
                <a:cubicBezTo>
                  <a:pt x="930469" y="15962"/>
                  <a:pt x="1091895" y="-5310"/>
                  <a:pt x="1196912" y="0"/>
                </a:cubicBezTo>
                <a:cubicBezTo>
                  <a:pt x="1301929" y="5310"/>
                  <a:pt x="1616993" y="-27077"/>
                  <a:pt x="1801942" y="0"/>
                </a:cubicBezTo>
                <a:cubicBezTo>
                  <a:pt x="1986891" y="27077"/>
                  <a:pt x="2223840" y="-6725"/>
                  <a:pt x="2449325" y="0"/>
                </a:cubicBezTo>
                <a:cubicBezTo>
                  <a:pt x="2674810" y="6725"/>
                  <a:pt x="2789590" y="-22429"/>
                  <a:pt x="3012003" y="0"/>
                </a:cubicBezTo>
                <a:cubicBezTo>
                  <a:pt x="3234416" y="22429"/>
                  <a:pt x="3558460" y="33208"/>
                  <a:pt x="3701737" y="0"/>
                </a:cubicBezTo>
                <a:cubicBezTo>
                  <a:pt x="3845014" y="-33208"/>
                  <a:pt x="4219933" y="11228"/>
                  <a:pt x="4476176" y="0"/>
                </a:cubicBezTo>
                <a:lnTo>
                  <a:pt x="4476176" y="0"/>
                </a:lnTo>
                <a:cubicBezTo>
                  <a:pt x="4767524" y="20724"/>
                  <a:pt x="4833578" y="17335"/>
                  <a:pt x="5153997" y="0"/>
                </a:cubicBezTo>
                <a:cubicBezTo>
                  <a:pt x="5474416" y="-17335"/>
                  <a:pt x="5501018" y="-28279"/>
                  <a:pt x="5735900" y="0"/>
                </a:cubicBezTo>
                <a:cubicBezTo>
                  <a:pt x="5970782" y="28279"/>
                  <a:pt x="6109077" y="29215"/>
                  <a:pt x="6394537" y="0"/>
                </a:cubicBezTo>
                <a:cubicBezTo>
                  <a:pt x="6634782" y="21998"/>
                  <a:pt x="6756440" y="23102"/>
                  <a:pt x="6934267" y="0"/>
                </a:cubicBezTo>
                <a:cubicBezTo>
                  <a:pt x="7112094" y="-23102"/>
                  <a:pt x="7323199" y="-17673"/>
                  <a:pt x="7432480" y="0"/>
                </a:cubicBezTo>
                <a:cubicBezTo>
                  <a:pt x="7587426" y="6484"/>
                  <a:pt x="7670559" y="100299"/>
                  <a:pt x="7673444" y="240964"/>
                </a:cubicBezTo>
                <a:cubicBezTo>
                  <a:pt x="7668343" y="464143"/>
                  <a:pt x="7664925" y="599190"/>
                  <a:pt x="7673444" y="843357"/>
                </a:cubicBezTo>
                <a:cubicBezTo>
                  <a:pt x="7984804" y="916117"/>
                  <a:pt x="8177107" y="968208"/>
                  <a:pt x="8331519" y="1010409"/>
                </a:cubicBezTo>
                <a:cubicBezTo>
                  <a:pt x="8164954" y="1067931"/>
                  <a:pt x="7960939" y="1115757"/>
                  <a:pt x="7673444" y="1204796"/>
                </a:cubicBezTo>
                <a:lnTo>
                  <a:pt x="7673444" y="1204791"/>
                </a:lnTo>
                <a:cubicBezTo>
                  <a:pt x="7700773" y="1351971"/>
                  <a:pt x="7543426" y="1440189"/>
                  <a:pt x="7432480" y="1445755"/>
                </a:cubicBezTo>
                <a:cubicBezTo>
                  <a:pt x="7302801" y="1460540"/>
                  <a:pt x="7050856" y="1433596"/>
                  <a:pt x="6934267" y="1445755"/>
                </a:cubicBezTo>
                <a:cubicBezTo>
                  <a:pt x="6817678" y="1457914"/>
                  <a:pt x="6598213" y="1447089"/>
                  <a:pt x="6394537" y="1445755"/>
                </a:cubicBezTo>
                <a:cubicBezTo>
                  <a:pt x="6118736" y="1453866"/>
                  <a:pt x="5920126" y="1469179"/>
                  <a:pt x="5774267" y="1445755"/>
                </a:cubicBezTo>
                <a:cubicBezTo>
                  <a:pt x="5628408" y="1422332"/>
                  <a:pt x="5338500" y="1424754"/>
                  <a:pt x="5173180" y="1445755"/>
                </a:cubicBezTo>
                <a:cubicBezTo>
                  <a:pt x="5007860" y="1466756"/>
                  <a:pt x="4720908" y="1413396"/>
                  <a:pt x="4476176" y="1445755"/>
                </a:cubicBezTo>
                <a:lnTo>
                  <a:pt x="4476176" y="1445755"/>
                </a:lnTo>
                <a:cubicBezTo>
                  <a:pt x="4334406" y="1432284"/>
                  <a:pt x="4174002" y="1458466"/>
                  <a:pt x="3955850" y="1445755"/>
                </a:cubicBezTo>
                <a:cubicBezTo>
                  <a:pt x="3737698" y="1433044"/>
                  <a:pt x="3578443" y="1428595"/>
                  <a:pt x="3435524" y="1445755"/>
                </a:cubicBezTo>
                <a:cubicBezTo>
                  <a:pt x="3292605" y="1462915"/>
                  <a:pt x="3007795" y="1468454"/>
                  <a:pt x="2830494" y="1445755"/>
                </a:cubicBezTo>
                <a:cubicBezTo>
                  <a:pt x="2653193" y="1423057"/>
                  <a:pt x="2438049" y="1426594"/>
                  <a:pt x="2225463" y="1445755"/>
                </a:cubicBezTo>
                <a:cubicBezTo>
                  <a:pt x="2012877" y="1464916"/>
                  <a:pt x="1946675" y="1433623"/>
                  <a:pt x="1705137" y="1445755"/>
                </a:cubicBezTo>
                <a:cubicBezTo>
                  <a:pt x="1463599" y="1457887"/>
                  <a:pt x="1257593" y="1467768"/>
                  <a:pt x="1142459" y="1445755"/>
                </a:cubicBezTo>
                <a:cubicBezTo>
                  <a:pt x="1027325" y="1423742"/>
                  <a:pt x="599955" y="1490668"/>
                  <a:pt x="240964" y="1445755"/>
                </a:cubicBezTo>
                <a:cubicBezTo>
                  <a:pt x="102366" y="1454825"/>
                  <a:pt x="-23746" y="1324262"/>
                  <a:pt x="0" y="1204791"/>
                </a:cubicBezTo>
                <a:lnTo>
                  <a:pt x="0" y="1204796"/>
                </a:lnTo>
                <a:cubicBezTo>
                  <a:pt x="10479" y="1130601"/>
                  <a:pt x="1934" y="962927"/>
                  <a:pt x="0" y="843357"/>
                </a:cubicBezTo>
                <a:lnTo>
                  <a:pt x="0" y="843357"/>
                </a:lnTo>
                <a:cubicBezTo>
                  <a:pt x="-2974" y="558823"/>
                  <a:pt x="4708" y="399697"/>
                  <a:pt x="0" y="240964"/>
                </a:cubicBezTo>
                <a:close/>
              </a:path>
            </a:pathLst>
          </a:custGeom>
          <a:solidFill>
            <a:srgbClr val="B2DBDE">
              <a:alpha val="84000"/>
            </a:srgbClr>
          </a:solidFill>
          <a:ln>
            <a:solidFill>
              <a:schemeClr val="tx1">
                <a:lumMod val="65000"/>
                <a:lumOff val="35000"/>
              </a:schemeClr>
            </a:solidFill>
            <a:extLst>
              <a:ext uri="{C807C97D-BFC1-408E-A445-0C87EB9F89A2}">
                <ask:lineSketchStyleProps xmlns:ask="http://schemas.microsoft.com/office/drawing/2018/sketchyshapes" sd="3974026758">
                  <a:prstGeom prst="wedgeRoundRectCallout">
                    <a:avLst>
                      <a:gd name="adj1" fmla="val 58576"/>
                      <a:gd name="adj2" fmla="val 19888"/>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Arial" panose="020B0604020202020204" pitchFamily="34" charset="0"/>
                <a:cs typeface="Arial" panose="020B0604020202020204" pitchFamily="34" charset="0"/>
              </a:rPr>
              <a:t>“It is in the interest of all of us - to do development aid. Even more (now), it needs very skilled, highly competent people working in this area, understanding and defending the work we do. And that needs skills. We need to really have skills and competences to communicate our work and to understand (the) impact of what we do.”</a:t>
            </a:r>
            <a:endParaRPr lang="de-DE"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15833880-AACA-97DA-12CD-333F2051513C}"/>
              </a:ext>
            </a:extLst>
          </p:cNvPr>
          <p:cNvSpPr txBox="1"/>
          <p:nvPr/>
        </p:nvSpPr>
        <p:spPr>
          <a:xfrm>
            <a:off x="2053178" y="1422269"/>
            <a:ext cx="8270300" cy="1477328"/>
          </a:xfrm>
          <a:prstGeom prst="rect">
            <a:avLst/>
          </a:prstGeom>
          <a:noFill/>
        </p:spPr>
        <p:txBody>
          <a:bodyPr wrap="square">
            <a:spAutoFit/>
          </a:bodyPr>
          <a:lstStyle/>
          <a:p>
            <a:pPr algn="ctr"/>
            <a:r>
              <a:rPr lang="en-US" sz="1800">
                <a:latin typeface="Arial" panose="020B0604020202020204" pitchFamily="34" charset="0"/>
                <a:cs typeface="Arial" panose="020B0604020202020204" pitchFamily="34" charset="0"/>
              </a:rPr>
              <a:t>To discuss the </a:t>
            </a:r>
            <a:r>
              <a:rPr lang="en-US" sz="2400" b="1">
                <a:solidFill>
                  <a:srgbClr val="469DA4"/>
                </a:solidFill>
                <a:latin typeface="Arial" panose="020B0604020202020204" pitchFamily="34" charset="0"/>
                <a:cs typeface="Arial" panose="020B0604020202020204" pitchFamily="34" charset="0"/>
              </a:rPr>
              <a:t>qualification requirements </a:t>
            </a:r>
            <a:r>
              <a:rPr lang="en-US" sz="1800">
                <a:latin typeface="Arial" panose="020B0604020202020204" pitchFamily="34" charset="0"/>
                <a:cs typeface="Arial" panose="020B0604020202020204" pitchFamily="34" charset="0"/>
              </a:rPr>
              <a:t>for experts and managers as well as cooperation opportunities</a:t>
            </a:r>
            <a:r>
              <a:rPr lang="en-US" sz="2400" b="1">
                <a:solidFill>
                  <a:srgbClr val="469DA4"/>
                </a:solidFill>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and present </a:t>
            </a:r>
            <a:r>
              <a:rPr lang="en-US" sz="2400" b="1">
                <a:solidFill>
                  <a:srgbClr val="FFC000"/>
                </a:solidFill>
                <a:latin typeface="Arial" panose="020B0604020202020204" pitchFamily="34" charset="0"/>
                <a:cs typeface="Arial" panose="020B0604020202020204" pitchFamily="34" charset="0"/>
              </a:rPr>
              <a:t>suitable learning formats </a:t>
            </a:r>
            <a:r>
              <a:rPr lang="en-US" sz="1800">
                <a:latin typeface="Arial" panose="020B0604020202020204" pitchFamily="34" charset="0"/>
                <a:cs typeface="Arial" panose="020B0604020202020204" pitchFamily="34" charset="0"/>
              </a:rPr>
              <a:t>with a </a:t>
            </a:r>
            <a:r>
              <a:rPr lang="en-US" sz="1800" b="1">
                <a:latin typeface="Arial" panose="020B0604020202020204" pitchFamily="34" charset="0"/>
                <a:cs typeface="Arial" panose="020B0604020202020204" pitchFamily="34" charset="0"/>
              </a:rPr>
              <a:t>focus on the effectiveness of German and European DC/IC</a:t>
            </a:r>
            <a:r>
              <a:rPr lang="en-US" sz="1800">
                <a:latin typeface="Arial" panose="020B0604020202020204" pitchFamily="34" charset="0"/>
                <a:cs typeface="Arial" panose="020B0604020202020204" pitchFamily="34" charset="0"/>
              </a:rPr>
              <a:t>, taking into account recent trends and topics of international cooperation</a:t>
            </a:r>
            <a:r>
              <a:rPr lang="en-US" sz="1800">
                <a:solidFill>
                  <a:schemeClr val="tx1">
                    <a:lumMod val="65000"/>
                    <a:lumOff val="35000"/>
                  </a:schemeClr>
                </a:solidFill>
                <a:latin typeface="Arial" panose="020B0604020202020204" pitchFamily="34" charset="0"/>
                <a:cs typeface="Arial" panose="020B0604020202020204" pitchFamily="34" charset="0"/>
              </a:rPr>
              <a:t>. </a:t>
            </a:r>
          </a:p>
        </p:txBody>
      </p:sp>
      <p:pic>
        <p:nvPicPr>
          <p:cNvPr id="32" name="Grafik 31">
            <a:extLst>
              <a:ext uri="{FF2B5EF4-FFF2-40B4-BE49-F238E27FC236}">
                <a16:creationId xmlns:a16="http://schemas.microsoft.com/office/drawing/2014/main" id="{D7A0932B-6893-9B65-E2E0-DD51035F8B2C}"/>
              </a:ext>
            </a:extLst>
          </p:cNvPr>
          <p:cNvPicPr/>
          <p:nvPr/>
        </p:nvPicPr>
        <p:blipFill>
          <a:blip r:embed="rId7">
            <a:extLst>
              <a:ext uri="{BEBA8EAE-BF5A-486C-A8C5-ECC9F3942E4B}">
                <a14:imgProps xmlns:a14="http://schemas.microsoft.com/office/drawing/2010/main">
                  <a14:imgLayer r:embed="rId8">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394495" y="6176476"/>
            <a:ext cx="684920" cy="570151"/>
          </a:xfrm>
          <a:prstGeom prst="rect">
            <a:avLst/>
          </a:prstGeom>
          <a:noFill/>
        </p:spPr>
      </p:pic>
      <p:pic>
        <p:nvPicPr>
          <p:cNvPr id="33" name="Grafik 32">
            <a:extLst>
              <a:ext uri="{FF2B5EF4-FFF2-40B4-BE49-F238E27FC236}">
                <a16:creationId xmlns:a16="http://schemas.microsoft.com/office/drawing/2014/main" id="{7B37A38D-0CED-3A84-A3AD-01C75DC32649}"/>
              </a:ext>
            </a:extLst>
          </p:cNvPr>
          <p:cNvPicPr>
            <a:picLocks/>
          </p:cNvPicPr>
          <p:nvPr/>
        </p:nvPicPr>
        <p:blipFill>
          <a:blip r:embed="rId9">
            <a:extLst>
              <a:ext uri="{BEBA8EAE-BF5A-486C-A8C5-ECC9F3942E4B}">
                <a14:imgProps xmlns:a14="http://schemas.microsoft.com/office/drawing/2010/main">
                  <a14:imgLayer r:embed="rId8">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1987472" y="6461551"/>
            <a:ext cx="287895" cy="260449"/>
          </a:xfrm>
          <a:prstGeom prst="rect">
            <a:avLst/>
          </a:prstGeom>
        </p:spPr>
      </p:pic>
      <p:pic>
        <p:nvPicPr>
          <p:cNvPr id="34" name="Grafik 33">
            <a:extLst>
              <a:ext uri="{FF2B5EF4-FFF2-40B4-BE49-F238E27FC236}">
                <a16:creationId xmlns:a16="http://schemas.microsoft.com/office/drawing/2014/main" id="{1EE80593-DBDA-A265-E073-16B71B7A57F2}"/>
              </a:ext>
            </a:extLst>
          </p:cNvPr>
          <p:cNvPicPr>
            <a:picLocks/>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8">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1234359" y="6479760"/>
            <a:ext cx="360000" cy="259200"/>
          </a:xfrm>
          <a:prstGeom prst="rect">
            <a:avLst/>
          </a:prstGeom>
        </p:spPr>
      </p:pic>
      <p:pic>
        <p:nvPicPr>
          <p:cNvPr id="36" name="Grafik 35">
            <a:extLst>
              <a:ext uri="{FF2B5EF4-FFF2-40B4-BE49-F238E27FC236}">
                <a16:creationId xmlns:a16="http://schemas.microsoft.com/office/drawing/2014/main" id="{8E9D1152-79AF-26EF-25BB-D514EDF2233B}"/>
              </a:ext>
            </a:extLst>
          </p:cNvPr>
          <p:cNvPicPr>
            <a:picLocks/>
          </p:cNvPicPr>
          <p:nvPr/>
        </p:nvPicPr>
        <p:blipFill>
          <a:blip r:embed="rId11">
            <a:extLst>
              <a:ext uri="{BEBA8EAE-BF5A-486C-A8C5-ECC9F3942E4B}">
                <a14:imgProps xmlns:a14="http://schemas.microsoft.com/office/drawing/2010/main">
                  <a14:imgLayer r:embed="rId8">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559380" y="6501651"/>
            <a:ext cx="281892" cy="215418"/>
          </a:xfrm>
          <a:prstGeom prst="rect">
            <a:avLst/>
          </a:prstGeom>
        </p:spPr>
      </p:pic>
    </p:spTree>
    <p:extLst>
      <p:ext uri="{BB962C8B-B14F-4D97-AF65-F5344CB8AC3E}">
        <p14:creationId xmlns:p14="http://schemas.microsoft.com/office/powerpoint/2010/main" val="167154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302F5F40-7366-FE35-F70B-9FCB4477D6C0}"/>
              </a:ext>
            </a:extLst>
          </p:cNvPr>
          <p:cNvPicPr/>
          <p:nvPr/>
        </p:nvPicPr>
        <p:blipFill>
          <a:blip r:embed="rId3">
            <a:alphaModFix amt="83000"/>
          </a:blip>
          <a:srcRect t="59246" r="425" b="-1"/>
          <a:stretch/>
        </p:blipFill>
        <p:spPr>
          <a:xfrm>
            <a:off x="188732" y="106777"/>
            <a:ext cx="11814535" cy="6644445"/>
          </a:xfrm>
          <a:prstGeom prst="rect">
            <a:avLst/>
          </a:prstGeom>
          <a:effectLst>
            <a:softEdge rad="0"/>
          </a:effectLst>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fik 6" descr="Ein Bild, das Text, Schrift, Grafiken, Screenshot enthält.&#10;&#10;KI-generierte Inhalte können fehlerhaft sein.">
            <a:extLst>
              <a:ext uri="{FF2B5EF4-FFF2-40B4-BE49-F238E27FC236}">
                <a16:creationId xmlns:a16="http://schemas.microsoft.com/office/drawing/2014/main" id="{5F30C158-B692-859D-AA3F-4E0F3C55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pic>
        <p:nvPicPr>
          <p:cNvPr id="4" name="Grafik 3" descr="Ein Bild, das Text, Schrift, Screenshot enthält.&#10;&#10;KI-generierte Inhalte können fehlerhaft sein.">
            <a:extLst>
              <a:ext uri="{FF2B5EF4-FFF2-40B4-BE49-F238E27FC236}">
                <a16:creationId xmlns:a16="http://schemas.microsoft.com/office/drawing/2014/main" id="{90EF698C-CE80-DBF5-D346-40E8723A76C6}"/>
              </a:ext>
            </a:extLst>
          </p:cNvPr>
          <p:cNvPicPr>
            <a:picLocks noChangeAspect="1"/>
          </p:cNvPicPr>
          <p:nvPr/>
        </p:nvPicPr>
        <p:blipFill>
          <a:blip r:embed="rId6">
            <a:alphaModFix amt="95000"/>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5000" contrast="5000"/>
                    </a14:imgEffect>
                  </a14:imgLayer>
                </a14:imgProps>
              </a:ext>
              <a:ext uri="{28A0092B-C50C-407E-A947-70E740481C1C}">
                <a14:useLocalDpi xmlns:a14="http://schemas.microsoft.com/office/drawing/2010/main" val="0"/>
              </a:ext>
            </a:extLst>
          </a:blip>
          <a:srcRect l="11953" t="8266" r="18134" b="14023"/>
          <a:stretch/>
        </p:blipFill>
        <p:spPr>
          <a:xfrm>
            <a:off x="1719832" y="2353799"/>
            <a:ext cx="8752329" cy="4835299"/>
          </a:xfrm>
          <a:prstGeom prst="rect">
            <a:avLst/>
          </a:prstGeom>
          <a:noFill/>
          <a:effectLst>
            <a:softEdge rad="203200"/>
          </a:effectLst>
        </p:spPr>
      </p:pic>
      <p:sp>
        <p:nvSpPr>
          <p:cNvPr id="3" name="Textfeld 2">
            <a:extLst>
              <a:ext uri="{FF2B5EF4-FFF2-40B4-BE49-F238E27FC236}">
                <a16:creationId xmlns:a16="http://schemas.microsoft.com/office/drawing/2014/main" id="{928DDEB4-2087-483A-0AB1-8D11FBBF5012}"/>
              </a:ext>
            </a:extLst>
          </p:cNvPr>
          <p:cNvSpPr txBox="1"/>
          <p:nvPr/>
        </p:nvSpPr>
        <p:spPr>
          <a:xfrm>
            <a:off x="2486297" y="999456"/>
            <a:ext cx="7219401" cy="461665"/>
          </a:xfrm>
          <a:prstGeom prst="rect">
            <a:avLst/>
          </a:prstGeom>
          <a:noFill/>
        </p:spPr>
        <p:txBody>
          <a:bodyPr wrap="square" rtlCol="0">
            <a:spAutoFit/>
          </a:bodyPr>
          <a:lstStyle/>
          <a:p>
            <a:pPr algn="ctr"/>
            <a:r>
              <a:rPr lang="de-DE" sz="2400" b="1">
                <a:latin typeface="Arial" panose="020B0604020202020204" pitchFamily="34" charset="0"/>
                <a:cs typeface="Arial" panose="020B0604020202020204" pitchFamily="34" charset="0"/>
              </a:rPr>
              <a:t>Future Skills </a:t>
            </a:r>
            <a:r>
              <a:rPr lang="de-DE" sz="2400" b="1" err="1">
                <a:latin typeface="Arial" panose="020B0604020202020204" pitchFamily="34" charset="0"/>
                <a:cs typeface="Arial" panose="020B0604020202020204" pitchFamily="34" charset="0"/>
              </a:rPr>
              <a:t>for</a:t>
            </a:r>
            <a:r>
              <a:rPr lang="de-DE" sz="2400" b="1">
                <a:latin typeface="Arial" panose="020B0604020202020204" pitchFamily="34" charset="0"/>
                <a:cs typeface="Arial" panose="020B0604020202020204" pitchFamily="34" charset="0"/>
              </a:rPr>
              <a:t> Development </a:t>
            </a:r>
            <a:r>
              <a:rPr lang="de-DE" sz="2400" b="1" err="1">
                <a:latin typeface="Arial" panose="020B0604020202020204" pitchFamily="34" charset="0"/>
                <a:cs typeface="Arial" panose="020B0604020202020204" pitchFamily="34" charset="0"/>
              </a:rPr>
              <a:t>Cooperation</a:t>
            </a:r>
            <a:endParaRPr lang="de-DE" sz="2400" b="1">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94C729E8-7720-DB9A-0B6E-AA9B8515A184}"/>
              </a:ext>
            </a:extLst>
          </p:cNvPr>
          <p:cNvSpPr txBox="1"/>
          <p:nvPr/>
        </p:nvSpPr>
        <p:spPr>
          <a:xfrm>
            <a:off x="2486297" y="1561250"/>
            <a:ext cx="7219401" cy="984885"/>
          </a:xfrm>
          <a:prstGeom prst="rect">
            <a:avLst/>
          </a:prstGeom>
          <a:solidFill>
            <a:srgbClr val="B2DBDE"/>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txBody>
          <a:bodyPr wrap="square">
            <a:spAutoFit/>
          </a:bodyPr>
          <a:lstStyle/>
          <a:p>
            <a:endParaRPr lang="en-US" sz="800">
              <a:solidFill>
                <a:schemeClr val="tx1">
                  <a:lumMod val="75000"/>
                  <a:lumOff val="25000"/>
                </a:schemeClr>
              </a:solidFill>
              <a:latin typeface="Arial" panose="020B0604020202020204" pitchFamily="34" charset="0"/>
              <a:cs typeface="Arial" panose="020B0604020202020204" pitchFamily="34" charset="0"/>
            </a:endParaRPr>
          </a:p>
          <a:p>
            <a:r>
              <a:rPr lang="en-US" sz="1400">
                <a:solidFill>
                  <a:schemeClr val="tx1">
                    <a:lumMod val="75000"/>
                    <a:lumOff val="25000"/>
                  </a:schemeClr>
                </a:solidFill>
                <a:latin typeface="Arial" panose="020B0604020202020204" pitchFamily="34" charset="0"/>
                <a:cs typeface="Arial" panose="020B0604020202020204" pitchFamily="34" charset="0"/>
              </a:rPr>
              <a:t>Which </a:t>
            </a:r>
            <a:r>
              <a:rPr lang="en-US" sz="1400" b="1">
                <a:solidFill>
                  <a:schemeClr val="tx1">
                    <a:lumMod val="75000"/>
                    <a:lumOff val="25000"/>
                  </a:schemeClr>
                </a:solidFill>
                <a:latin typeface="Arial" panose="020B0604020202020204" pitchFamily="34" charset="0"/>
                <a:cs typeface="Arial" panose="020B0604020202020204" pitchFamily="34" charset="0"/>
              </a:rPr>
              <a:t>knowledge, skills, and attitudes </a:t>
            </a:r>
            <a:r>
              <a:rPr lang="en-US" sz="1400">
                <a:solidFill>
                  <a:schemeClr val="tx1">
                    <a:lumMod val="75000"/>
                    <a:lumOff val="25000"/>
                  </a:schemeClr>
                </a:solidFill>
                <a:latin typeface="Arial" panose="020B0604020202020204" pitchFamily="34" charset="0"/>
                <a:cs typeface="Arial" panose="020B0604020202020204" pitchFamily="34" charset="0"/>
              </a:rPr>
              <a:t>do experts who work with local partners need to </a:t>
            </a:r>
            <a:r>
              <a:rPr lang="en-US" sz="1400" b="1">
                <a:solidFill>
                  <a:schemeClr val="tx1">
                    <a:lumMod val="75000"/>
                    <a:lumOff val="25000"/>
                  </a:schemeClr>
                </a:solidFill>
                <a:latin typeface="Arial" panose="020B0604020202020204" pitchFamily="34" charset="0"/>
                <a:cs typeface="Arial" panose="020B0604020202020204" pitchFamily="34" charset="0"/>
              </a:rPr>
              <a:t>build future-oriented and effective, locally-driven development partnerships</a:t>
            </a:r>
            <a:r>
              <a:rPr lang="en-US" sz="1400">
                <a:solidFill>
                  <a:schemeClr val="tx1">
                    <a:lumMod val="75000"/>
                    <a:lumOff val="25000"/>
                  </a:schemeClr>
                </a:solidFill>
                <a:latin typeface="Arial" panose="020B0604020202020204" pitchFamily="34" charset="0"/>
                <a:cs typeface="Arial" panose="020B0604020202020204" pitchFamily="34" charset="0"/>
              </a:rPr>
              <a:t>?</a:t>
            </a:r>
          </a:p>
          <a:p>
            <a:r>
              <a:rPr lang="en-US" sz="1400" b="1">
                <a:solidFill>
                  <a:schemeClr val="tx1">
                    <a:lumMod val="75000"/>
                    <a:lumOff val="25000"/>
                  </a:schemeClr>
                </a:solidFill>
                <a:latin typeface="Arial" panose="020B0604020202020204" pitchFamily="34" charset="0"/>
                <a:cs typeface="Arial" panose="020B0604020202020204" pitchFamily="34" charset="0"/>
              </a:rPr>
              <a:t>Your thoughts: </a:t>
            </a:r>
          </a:p>
          <a:p>
            <a:endParaRPr lang="de-DE" sz="8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155DFC0B-2F89-5762-F5E7-C6839914A3E7}"/>
              </a:ext>
            </a:extLst>
          </p:cNvPr>
          <p:cNvPicPr/>
          <p:nvPr/>
        </p:nvPicPr>
        <p:blipFill>
          <a:blip r:embed="rId8">
            <a:extLst>
              <a:ext uri="{BEBA8EAE-BF5A-486C-A8C5-ECC9F3942E4B}">
                <a14:imgProps xmlns:a14="http://schemas.microsoft.com/office/drawing/2010/main">
                  <a14:imgLayer r:embed="rId9">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15" name="Grafik 14">
            <a:extLst>
              <a:ext uri="{FF2B5EF4-FFF2-40B4-BE49-F238E27FC236}">
                <a16:creationId xmlns:a16="http://schemas.microsoft.com/office/drawing/2014/main" id="{35818A84-1DCB-06AB-B9B7-8D2E957F57F8}"/>
              </a:ext>
            </a:extLst>
          </p:cNvPr>
          <p:cNvPicPr>
            <a:picLocks/>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9">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992112" y="6220773"/>
            <a:ext cx="720000" cy="540000"/>
          </a:xfrm>
          <a:prstGeom prst="rect">
            <a:avLst/>
          </a:prstGeom>
        </p:spPr>
      </p:pic>
      <p:pic>
        <p:nvPicPr>
          <p:cNvPr id="12" name="Grafik 11">
            <a:extLst>
              <a:ext uri="{FF2B5EF4-FFF2-40B4-BE49-F238E27FC236}">
                <a16:creationId xmlns:a16="http://schemas.microsoft.com/office/drawing/2014/main" id="{754CD083-68E0-B112-3225-C0562BC44B29}"/>
              </a:ext>
            </a:extLst>
          </p:cNvPr>
          <p:cNvPicPr>
            <a:picLocks/>
          </p:cNvPicPr>
          <p:nvPr/>
        </p:nvPicPr>
        <p:blipFill>
          <a:blip r:embed="rId11">
            <a:extLst>
              <a:ext uri="{BEBA8EAE-BF5A-486C-A8C5-ECC9F3942E4B}">
                <a14:imgProps xmlns:a14="http://schemas.microsoft.com/office/drawing/2010/main">
                  <a14:imgLayer r:embed="rId9">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2063398" y="6435520"/>
            <a:ext cx="287895" cy="260449"/>
          </a:xfrm>
          <a:prstGeom prst="rect">
            <a:avLst/>
          </a:prstGeom>
        </p:spPr>
      </p:pic>
      <p:pic>
        <p:nvPicPr>
          <p:cNvPr id="18" name="Grafik 17">
            <a:extLst>
              <a:ext uri="{FF2B5EF4-FFF2-40B4-BE49-F238E27FC236}">
                <a16:creationId xmlns:a16="http://schemas.microsoft.com/office/drawing/2014/main" id="{CE71B5F6-1475-A893-AF50-B7724E2FB230}"/>
              </a:ext>
            </a:extLst>
          </p:cNvPr>
          <p:cNvPicPr>
            <a:picLocks/>
          </p:cNvPicPr>
          <p:nvPr/>
        </p:nvPicPr>
        <p:blipFill>
          <a:blip r:embed="rId12">
            <a:extLst>
              <a:ext uri="{BEBA8EAE-BF5A-486C-A8C5-ECC9F3942E4B}">
                <a14:imgProps xmlns:a14="http://schemas.microsoft.com/office/drawing/2010/main">
                  <a14:imgLayer r:embed="rId9">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702579" y="6480551"/>
            <a:ext cx="281892" cy="215418"/>
          </a:xfrm>
          <a:prstGeom prst="rect">
            <a:avLst/>
          </a:prstGeom>
        </p:spPr>
      </p:pic>
    </p:spTree>
    <p:extLst>
      <p:ext uri="{BB962C8B-B14F-4D97-AF65-F5344CB8AC3E}">
        <p14:creationId xmlns:p14="http://schemas.microsoft.com/office/powerpoint/2010/main" val="2924490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0B5BCC6B-2431-0F93-0A5A-2BDCE1B31097}"/>
              </a:ext>
            </a:extLst>
          </p:cNvPr>
          <p:cNvPicPr>
            <a:picLocks noGrp="1" noRot="1" noMove="1" noResize="1" noEditPoints="1" noAdjustHandles="1" noChangeArrowheads="1" noChangeShapeType="1" noCrop="1"/>
          </p:cNvPicPr>
          <p:nvPr/>
        </p:nvPicPr>
        <p:blipFill>
          <a:blip r:embed="rId3">
            <a:alphaModFix amt="83000"/>
          </a:blip>
          <a:srcRect t="59246" r="425" b="-1"/>
          <a:stretch/>
        </p:blipFill>
        <p:spPr>
          <a:xfrm>
            <a:off x="188732" y="106777"/>
            <a:ext cx="11814535" cy="6644445"/>
          </a:xfrm>
          <a:prstGeom prst="rect">
            <a:avLst/>
          </a:prstGeom>
          <a:effectLst>
            <a:softEdge rad="0"/>
          </a:effectLst>
        </p:spPr>
      </p:pic>
      <p:pic>
        <p:nvPicPr>
          <p:cNvPr id="7" name="Grafik 6" descr="Ein Bild, das Text, Schrift, Grafiken, Screenshot enthält.&#10;&#10;KI-generierte Inhalte können fehlerhaft sein.">
            <a:extLst>
              <a:ext uri="{FF2B5EF4-FFF2-40B4-BE49-F238E27FC236}">
                <a16:creationId xmlns:a16="http://schemas.microsoft.com/office/drawing/2014/main" id="{5F30C158-B692-859D-AA3F-4E0F3C55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9" name="Textfeld 8">
            <a:extLst>
              <a:ext uri="{FF2B5EF4-FFF2-40B4-BE49-F238E27FC236}">
                <a16:creationId xmlns:a16="http://schemas.microsoft.com/office/drawing/2014/main" id="{3344FDF7-737E-165B-018C-5E1EB519220C}"/>
              </a:ext>
            </a:extLst>
          </p:cNvPr>
          <p:cNvSpPr txBox="1"/>
          <p:nvPr/>
        </p:nvSpPr>
        <p:spPr>
          <a:xfrm>
            <a:off x="3756979" y="3343677"/>
            <a:ext cx="4905124" cy="1200329"/>
          </a:xfrm>
          <a:prstGeom prst="rect">
            <a:avLst/>
          </a:prstGeom>
          <a:solidFill>
            <a:srgbClr val="B2DBDE"/>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txBody>
          <a:bodyPr wrap="square">
            <a:spAutoFit/>
          </a:bodyPr>
          <a:lstStyle/>
          <a:p>
            <a:pPr algn="ctr"/>
            <a:endParaRPr lang="en-US" sz="80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a:solidFill>
                  <a:schemeClr val="tx1">
                    <a:lumMod val="75000"/>
                    <a:lumOff val="25000"/>
                  </a:schemeClr>
                </a:solidFill>
                <a:latin typeface="Arial" panose="020B0604020202020204" pitchFamily="34" charset="0"/>
                <a:cs typeface="Arial" panose="020B0604020202020204" pitchFamily="34" charset="0"/>
              </a:rPr>
              <a:t>How can the </a:t>
            </a:r>
            <a:r>
              <a:rPr lang="en-US" sz="1400" b="1">
                <a:solidFill>
                  <a:schemeClr val="tx1">
                    <a:lumMod val="75000"/>
                    <a:lumOff val="25000"/>
                  </a:schemeClr>
                </a:solidFill>
                <a:latin typeface="Arial" panose="020B0604020202020204" pitchFamily="34" charset="0"/>
                <a:cs typeface="Arial" panose="020B0604020202020204" pitchFamily="34" charset="0"/>
              </a:rPr>
              <a:t>skills and competencies </a:t>
            </a:r>
            <a:r>
              <a:rPr lang="en-US" sz="1400">
                <a:solidFill>
                  <a:schemeClr val="tx1">
                    <a:lumMod val="75000"/>
                    <a:lumOff val="25000"/>
                  </a:schemeClr>
                </a:solidFill>
                <a:latin typeface="Arial" panose="020B0604020202020204" pitchFamily="34" charset="0"/>
                <a:cs typeface="Arial" panose="020B0604020202020204" pitchFamily="34" charset="0"/>
              </a:rPr>
              <a:t>of experts in international and development cooperation be </a:t>
            </a:r>
            <a:r>
              <a:rPr lang="en-US" sz="1400" b="1">
                <a:solidFill>
                  <a:schemeClr val="tx1">
                    <a:lumMod val="75000"/>
                    <a:lumOff val="25000"/>
                  </a:schemeClr>
                </a:solidFill>
                <a:latin typeface="Arial" panose="020B0604020202020204" pitchFamily="34" charset="0"/>
                <a:cs typeface="Arial" panose="020B0604020202020204" pitchFamily="34" charset="0"/>
              </a:rPr>
              <a:t>more accurately assessed and aligned with the needs of partner organizations</a:t>
            </a:r>
            <a:r>
              <a:rPr lang="en-US" sz="1400">
                <a:solidFill>
                  <a:schemeClr val="tx1">
                    <a:lumMod val="75000"/>
                    <a:lumOff val="25000"/>
                  </a:schemeClr>
                </a:solidFill>
                <a:latin typeface="Arial" panose="020B0604020202020204" pitchFamily="34" charset="0"/>
                <a:cs typeface="Arial" panose="020B0604020202020204" pitchFamily="34" charset="0"/>
              </a:rPr>
              <a:t> and other key stakeholders?</a:t>
            </a:r>
          </a:p>
          <a:p>
            <a:pPr algn="ctr"/>
            <a:r>
              <a:rPr lang="en-US" sz="800">
                <a:solidFill>
                  <a:schemeClr val="tx1">
                    <a:lumMod val="75000"/>
                    <a:lumOff val="25000"/>
                  </a:schemeClr>
                </a:solidFill>
                <a:latin typeface="Arial" panose="020B0604020202020204" pitchFamily="34" charset="0"/>
                <a:cs typeface="Arial" panose="020B0604020202020204" pitchFamily="34" charset="0"/>
              </a:rPr>
              <a:t> </a:t>
            </a:r>
            <a:endParaRPr lang="de-DE" sz="80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BE1AC80D-74A9-D7FC-E6A1-58CAA2D59C04}"/>
              </a:ext>
            </a:extLst>
          </p:cNvPr>
          <p:cNvSpPr txBox="1"/>
          <p:nvPr/>
        </p:nvSpPr>
        <p:spPr>
          <a:xfrm>
            <a:off x="689762" y="3466789"/>
            <a:ext cx="2093221" cy="954107"/>
          </a:xfrm>
          <a:prstGeom prst="rect">
            <a:avLst/>
          </a:prstGeom>
          <a:solidFill>
            <a:srgbClr val="FFEDB3"/>
          </a:solidFill>
          <a:effectLst>
            <a:outerShdw blurRad="50800" dist="38100" dir="2700000" algn="tl" rotWithShape="0">
              <a:prstClr val="black">
                <a:alpha val="40000"/>
              </a:prstClr>
            </a:outerShdw>
          </a:effectLst>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Raphaël </a:t>
            </a:r>
            <a:r>
              <a:rPr lang="de-DE" sz="1400" b="1" err="1">
                <a:solidFill>
                  <a:schemeClr val="tx1">
                    <a:lumMod val="75000"/>
                    <a:lumOff val="25000"/>
                  </a:schemeClr>
                </a:solidFill>
                <a:latin typeface="Arial" panose="020B0604020202020204" pitchFamily="34" charset="0"/>
                <a:cs typeface="Arial" panose="020B0604020202020204" pitchFamily="34" charset="0"/>
              </a:rPr>
              <a:t>Dard</a:t>
            </a:r>
            <a:r>
              <a:rPr lang="de-DE" sz="1400" b="1">
                <a:solidFill>
                  <a:schemeClr val="tx1">
                    <a:lumMod val="75000"/>
                    <a:lumOff val="25000"/>
                  </a:schemeClr>
                </a:solidFill>
                <a:latin typeface="Arial" panose="020B0604020202020204" pitchFamily="34" charset="0"/>
                <a:cs typeface="Arial" panose="020B0604020202020204" pitchFamily="34" charset="0"/>
              </a:rPr>
              <a:t>: </a:t>
            </a:r>
          </a:p>
          <a:p>
            <a:r>
              <a:rPr lang="de-DE" sz="1400">
                <a:solidFill>
                  <a:schemeClr val="tx1">
                    <a:lumMod val="75000"/>
                    <a:lumOff val="25000"/>
                  </a:schemeClr>
                </a:solidFill>
                <a:latin typeface="Arial" panose="020B0604020202020204" pitchFamily="34" charset="0"/>
                <a:cs typeface="Arial" panose="020B0604020202020204" pitchFamily="34" charset="0"/>
              </a:rPr>
              <a:t>See </a:t>
            </a:r>
            <a:r>
              <a:rPr lang="de-DE" sz="1400" err="1">
                <a:solidFill>
                  <a:schemeClr val="tx1">
                    <a:lumMod val="75000"/>
                    <a:lumOff val="25000"/>
                  </a:schemeClr>
                </a:solidFill>
                <a:latin typeface="Arial" panose="020B0604020202020204" pitchFamily="34" charset="0"/>
                <a:cs typeface="Arial" panose="020B0604020202020204" pitchFamily="34" charset="0"/>
              </a:rPr>
              <a:t>opportunities</a:t>
            </a:r>
            <a:r>
              <a:rPr lang="de-DE" sz="1400">
                <a:solidFill>
                  <a:schemeClr val="tx1">
                    <a:lumMod val="75000"/>
                    <a:lumOff val="25000"/>
                  </a:schemeClr>
                </a:solidFill>
                <a:latin typeface="Arial" panose="020B0604020202020204" pitchFamily="34" charset="0"/>
                <a:cs typeface="Arial" panose="020B0604020202020204" pitchFamily="34" charset="0"/>
              </a:rPr>
              <a:t> in </a:t>
            </a:r>
            <a:r>
              <a:rPr lang="de-DE" sz="1400" b="1">
                <a:solidFill>
                  <a:schemeClr val="tx1">
                    <a:lumMod val="75000"/>
                    <a:lumOff val="25000"/>
                  </a:schemeClr>
                </a:solidFill>
                <a:latin typeface="Arial" panose="020B0604020202020204" pitchFamily="34" charset="0"/>
                <a:cs typeface="Arial" panose="020B0604020202020204" pitchFamily="34" charset="0"/>
              </a:rPr>
              <a:t>digital </a:t>
            </a:r>
            <a:r>
              <a:rPr lang="de-DE" sz="1400" b="1" err="1">
                <a:solidFill>
                  <a:schemeClr val="tx1">
                    <a:lumMod val="75000"/>
                    <a:lumOff val="25000"/>
                  </a:schemeClr>
                </a:solidFill>
                <a:latin typeface="Arial" panose="020B0604020202020204" pitchFamily="34" charset="0"/>
                <a:cs typeface="Arial" panose="020B0604020202020204" pitchFamily="34" charset="0"/>
              </a:rPr>
              <a:t>tools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as</a:t>
            </a:r>
            <a:r>
              <a:rPr lang="de-DE" sz="1400">
                <a:solidFill>
                  <a:schemeClr val="tx1">
                    <a:lumMod val="75000"/>
                    <a:lumOff val="25000"/>
                  </a:schemeClr>
                </a:solidFill>
                <a:latin typeface="Arial" panose="020B0604020202020204" pitchFamily="34" charset="0"/>
                <a:cs typeface="Arial" panose="020B0604020202020204" pitchFamily="34" charset="0"/>
              </a:rPr>
              <a:t> a </a:t>
            </a:r>
            <a:r>
              <a:rPr lang="de-DE" sz="1400" err="1">
                <a:solidFill>
                  <a:schemeClr val="tx1">
                    <a:lumMod val="75000"/>
                    <a:lumOff val="25000"/>
                  </a:schemeClr>
                </a:solidFill>
                <a:latin typeface="Arial" panose="020B0604020202020204" pitchFamily="34" charset="0"/>
                <a:cs typeface="Arial" panose="020B0604020202020204" pitchFamily="34" charset="0"/>
              </a:rPr>
              <a:t>bridge</a:t>
            </a:r>
            <a:r>
              <a:rPr lang="de-DE" sz="1200">
                <a:solidFill>
                  <a:schemeClr val="tx1">
                    <a:lumMod val="75000"/>
                    <a:lumOff val="25000"/>
                  </a:schemeClr>
                </a:solidFill>
                <a:latin typeface="Arial" panose="020B0604020202020204" pitchFamily="34" charset="0"/>
                <a:cs typeface="Arial" panose="020B0604020202020204" pitchFamily="34" charset="0"/>
              </a:rPr>
              <a:t>.</a:t>
            </a:r>
          </a:p>
        </p:txBody>
      </p:sp>
      <p:sp>
        <p:nvSpPr>
          <p:cNvPr id="6" name="Textfeld 5">
            <a:extLst>
              <a:ext uri="{FF2B5EF4-FFF2-40B4-BE49-F238E27FC236}">
                <a16:creationId xmlns:a16="http://schemas.microsoft.com/office/drawing/2014/main" id="{D6156CBB-7816-11FE-4242-8A5C7E3AE1B7}"/>
              </a:ext>
            </a:extLst>
          </p:cNvPr>
          <p:cNvSpPr txBox="1"/>
          <p:nvPr/>
        </p:nvSpPr>
        <p:spPr>
          <a:xfrm>
            <a:off x="509420" y="1617579"/>
            <a:ext cx="6721107" cy="1169551"/>
          </a:xfrm>
          <a:prstGeom prst="rect">
            <a:avLst/>
          </a:prstGeom>
          <a:solidFill>
            <a:srgbClr val="FFEDB3"/>
          </a:solidFill>
          <a:effectLst>
            <a:outerShdw blurRad="50800" dist="38100" dir="2700000" algn="tl" rotWithShape="0">
              <a:prstClr val="black">
                <a:alpha val="40000"/>
              </a:prstClr>
            </a:outerShdw>
          </a:effectLst>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Susanne </a:t>
            </a:r>
            <a:r>
              <a:rPr lang="de-DE" sz="1400" b="1" err="1">
                <a:solidFill>
                  <a:schemeClr val="tx1">
                    <a:lumMod val="75000"/>
                    <a:lumOff val="25000"/>
                  </a:schemeClr>
                </a:solidFill>
                <a:latin typeface="Arial" panose="020B0604020202020204" pitchFamily="34" charset="0"/>
                <a:cs typeface="Arial" panose="020B0604020202020204" pitchFamily="34" charset="0"/>
              </a:rPr>
              <a:t>Beurton</a:t>
            </a:r>
            <a:r>
              <a:rPr lang="de-DE" sz="1400" b="1">
                <a:solidFill>
                  <a:schemeClr val="tx1">
                    <a:lumMod val="75000"/>
                    <a:lumOff val="25000"/>
                  </a:schemeClr>
                </a:solidFill>
                <a:latin typeface="Arial" panose="020B0604020202020204" pitchFamily="34" charset="0"/>
                <a:cs typeface="Arial" panose="020B0604020202020204" pitchFamily="34" charset="0"/>
              </a:rPr>
              <a:t>: </a:t>
            </a:r>
          </a:p>
          <a:p>
            <a:r>
              <a:rPr lang="de-DE" sz="1400">
                <a:solidFill>
                  <a:schemeClr val="tx1">
                    <a:lumMod val="75000"/>
                    <a:lumOff val="25000"/>
                  </a:schemeClr>
                </a:solidFill>
                <a:latin typeface="Arial" panose="020B0604020202020204" pitchFamily="34" charset="0"/>
                <a:cs typeface="Arial" panose="020B0604020202020204" pitchFamily="34" charset="0"/>
              </a:rPr>
              <a:t>Partners </a:t>
            </a:r>
            <a:r>
              <a:rPr lang="de-DE" sz="1400" err="1">
                <a:solidFill>
                  <a:schemeClr val="tx1">
                    <a:lumMod val="75000"/>
                    <a:lumOff val="25000"/>
                  </a:schemeClr>
                </a:solidFill>
                <a:latin typeface="Arial" panose="020B0604020202020204" pitchFamily="34" charset="0"/>
                <a:cs typeface="Arial" panose="020B0604020202020204" pitchFamily="34" charset="0"/>
              </a:rPr>
              <a:t>have</a:t>
            </a:r>
            <a:r>
              <a:rPr lang="de-DE" sz="1400">
                <a:solidFill>
                  <a:schemeClr val="tx1">
                    <a:lumMod val="75000"/>
                    <a:lumOff val="25000"/>
                  </a:schemeClr>
                </a:solidFill>
                <a:latin typeface="Arial" panose="020B0604020202020204" pitchFamily="34" charset="0"/>
                <a:cs typeface="Arial" panose="020B0604020202020204" pitchFamily="34" charset="0"/>
              </a:rPr>
              <a:t> a strong sense </a:t>
            </a:r>
            <a:r>
              <a:rPr lang="de-DE" sz="1400" err="1">
                <a:solidFill>
                  <a:schemeClr val="tx1">
                    <a:lumMod val="75000"/>
                    <a:lumOff val="25000"/>
                  </a:schemeClr>
                </a:solidFill>
                <a:latin typeface="Arial" panose="020B0604020202020204" pitchFamily="34" charset="0"/>
                <a:cs typeface="Arial" panose="020B0604020202020204" pitchFamily="34" charset="0"/>
              </a:rPr>
              <a:t>of</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self</a:t>
            </a:r>
            <a:r>
              <a:rPr lang="de-DE" sz="1400">
                <a:solidFill>
                  <a:schemeClr val="tx1">
                    <a:lumMod val="75000"/>
                    <a:lumOff val="25000"/>
                  </a:schemeClr>
                </a:solidFill>
                <a:latin typeface="Arial" panose="020B0604020202020204" pitchFamily="34" charset="0"/>
                <a:cs typeface="Arial" panose="020B0604020202020204" pitchFamily="34" charset="0"/>
              </a:rPr>
              <a:t>-efficiency. </a:t>
            </a:r>
            <a:r>
              <a:rPr lang="de-DE" sz="1400" err="1">
                <a:solidFill>
                  <a:schemeClr val="tx1">
                    <a:lumMod val="75000"/>
                    <a:lumOff val="25000"/>
                  </a:schemeClr>
                </a:solidFill>
                <a:latin typeface="Arial" panose="020B0604020202020204" pitchFamily="34" charset="0"/>
                <a:cs typeface="Arial" panose="020B0604020202020204" pitchFamily="34" charset="0"/>
              </a:rPr>
              <a:t>Using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a:solidFill>
                  <a:schemeClr val="tx1">
                    <a:lumMod val="75000"/>
                    <a:lumOff val="25000"/>
                  </a:schemeClr>
                </a:solidFill>
                <a:latin typeface="Arial" panose="020B0604020202020204" pitchFamily="34" charset="0"/>
                <a:cs typeface="Arial" panose="020B0604020202020204" pitchFamily="34" charset="0"/>
              </a:rPr>
              <a:t>„</a:t>
            </a:r>
            <a:r>
              <a:rPr lang="de-DE" sz="1400" b="1" err="1">
                <a:solidFill>
                  <a:schemeClr val="tx1">
                    <a:lumMod val="75000"/>
                    <a:lumOff val="25000"/>
                  </a:schemeClr>
                </a:solidFill>
                <a:latin typeface="Arial" panose="020B0604020202020204" pitchFamily="34" charset="0"/>
                <a:cs typeface="Arial" panose="020B0604020202020204" pitchFamily="34" charset="0"/>
              </a:rPr>
              <a:t>chaos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competency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recommended</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which</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means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adapting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plans</a:t>
            </a:r>
            <a:r>
              <a:rPr lang="de-DE" sz="1400">
                <a:solidFill>
                  <a:schemeClr val="tx1">
                    <a:lumMod val="75000"/>
                    <a:lumOff val="25000"/>
                  </a:schemeClr>
                </a:solidFill>
                <a:latin typeface="Arial" panose="020B0604020202020204" pitchFamily="34" charset="0"/>
                <a:cs typeface="Arial" panose="020B0604020202020204" pitchFamily="34" charset="0"/>
              </a:rPr>
              <a:t>/</a:t>
            </a:r>
            <a:r>
              <a:rPr lang="de-DE" sz="1400" err="1">
                <a:solidFill>
                  <a:schemeClr val="tx1">
                    <a:lumMod val="75000"/>
                    <a:lumOff val="25000"/>
                  </a:schemeClr>
                </a:solidFill>
                <a:latin typeface="Arial" panose="020B0604020202020204" pitchFamily="34" charset="0"/>
                <a:cs typeface="Arial" panose="020B0604020202020204" pitchFamily="34" charset="0"/>
              </a:rPr>
              <a:t>trainings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show</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that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partner‘s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needs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being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heard</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err="1">
                <a:solidFill>
                  <a:schemeClr val="tx1">
                    <a:lumMod val="75000"/>
                    <a:lumOff val="25000"/>
                  </a:schemeClr>
                </a:solidFill>
                <a:latin typeface="Arial" panose="020B0604020202020204" pitchFamily="34" charset="0"/>
                <a:cs typeface="Arial" panose="020B0604020202020204" pitchFamily="34" charset="0"/>
              </a:rPr>
              <a:t>seen</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err="1">
                <a:solidFill>
                  <a:schemeClr val="tx1">
                    <a:lumMod val="75000"/>
                    <a:lumOff val="25000"/>
                  </a:schemeClr>
                </a:solidFill>
                <a:latin typeface="Arial" panose="020B0604020202020204" pitchFamily="34" charset="0"/>
                <a:cs typeface="Arial" panose="020B0604020202020204" pitchFamily="34" charset="0"/>
              </a:rPr>
              <a:t>their</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voices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count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Develop</a:t>
            </a:r>
            <a:r>
              <a:rPr lang="de-DE" sz="1400">
                <a:solidFill>
                  <a:schemeClr val="tx1">
                    <a:lumMod val="75000"/>
                    <a:lumOff val="25000"/>
                  </a:schemeClr>
                </a:solidFill>
                <a:latin typeface="Arial" panose="020B0604020202020204" pitchFamily="34" charset="0"/>
                <a:cs typeface="Arial" panose="020B0604020202020204" pitchFamily="34" charset="0"/>
              </a:rPr>
              <a:t> an </a:t>
            </a:r>
            <a:r>
              <a:rPr lang="de-DE" sz="1400" b="1" err="1">
                <a:solidFill>
                  <a:schemeClr val="tx1">
                    <a:lumMod val="75000"/>
                    <a:lumOff val="25000"/>
                  </a:schemeClr>
                </a:solidFill>
                <a:latin typeface="Arial" panose="020B0604020202020204" pitchFamily="34" charset="0"/>
                <a:cs typeface="Arial" panose="020B0604020202020204" pitchFamily="34" charset="0"/>
              </a:rPr>
              <a:t>awareness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for</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false</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assumptions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well</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flexibility</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openess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for</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change</a:t>
            </a:r>
            <a:r>
              <a:rPr lang="de-DE" sz="1200">
                <a:solidFill>
                  <a:schemeClr val="tx1">
                    <a:lumMod val="75000"/>
                    <a:lumOff val="25000"/>
                  </a:schemeClr>
                </a:solidFill>
                <a:latin typeface="Arial" panose="020B0604020202020204" pitchFamily="34" charset="0"/>
                <a:cs typeface="Arial" panose="020B0604020202020204" pitchFamily="34" charset="0"/>
              </a:rPr>
              <a:t>.</a:t>
            </a:r>
          </a:p>
        </p:txBody>
      </p:sp>
      <p:sp>
        <p:nvSpPr>
          <p:cNvPr id="12" name="Textfeld 11">
            <a:extLst>
              <a:ext uri="{FF2B5EF4-FFF2-40B4-BE49-F238E27FC236}">
                <a16:creationId xmlns:a16="http://schemas.microsoft.com/office/drawing/2014/main" id="{63274264-BB59-7A73-86C8-961B26B4170B}"/>
              </a:ext>
            </a:extLst>
          </p:cNvPr>
          <p:cNvSpPr txBox="1"/>
          <p:nvPr/>
        </p:nvSpPr>
        <p:spPr>
          <a:xfrm>
            <a:off x="7230527" y="5054556"/>
            <a:ext cx="3886214" cy="1384995"/>
          </a:xfrm>
          <a:prstGeom prst="rect">
            <a:avLst/>
          </a:prstGeom>
          <a:solidFill>
            <a:srgbClr val="FFEDB3"/>
          </a:solidFill>
          <a:effectLst>
            <a:outerShdw blurRad="50800" dist="38100" dir="2700000" algn="tl" rotWithShape="0">
              <a:prstClr val="black">
                <a:alpha val="40000"/>
              </a:prstClr>
            </a:outerShdw>
          </a:effectLst>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Simone Christ: </a:t>
            </a:r>
          </a:p>
          <a:p>
            <a:r>
              <a:rPr lang="de-DE" sz="1400" b="1">
                <a:solidFill>
                  <a:schemeClr val="tx1">
                    <a:lumMod val="75000"/>
                    <a:lumOff val="25000"/>
                  </a:schemeClr>
                </a:solidFill>
                <a:latin typeface="Arial" panose="020B0604020202020204" pitchFamily="34" charset="0"/>
                <a:cs typeface="Arial" panose="020B0604020202020204" pitchFamily="34" charset="0"/>
              </a:rPr>
              <a:t>Long-term </a:t>
            </a:r>
            <a:r>
              <a:rPr lang="de-DE" sz="1400" b="1" err="1">
                <a:solidFill>
                  <a:schemeClr val="tx1">
                    <a:lumMod val="75000"/>
                    <a:lumOff val="25000"/>
                  </a:schemeClr>
                </a:solidFill>
                <a:latin typeface="Arial" panose="020B0604020202020204" pitchFamily="34" charset="0"/>
                <a:cs typeface="Arial" panose="020B0604020202020204" pitchFamily="34" charset="0"/>
              </a:rPr>
              <a:t>relationships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a:solidFill>
                  <a:schemeClr val="tx1">
                    <a:lumMod val="75000"/>
                    <a:lumOff val="25000"/>
                  </a:schemeClr>
                </a:solidFill>
                <a:latin typeface="Arial" panose="020B0604020202020204" pitchFamily="34" charset="0"/>
                <a:cs typeface="Arial" panose="020B0604020202020204" pitchFamily="34" charset="0"/>
              </a:rPr>
              <a:t>network-building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institutionalized</a:t>
            </a:r>
            <a:r>
              <a:rPr lang="de-DE" sz="1400">
                <a:solidFill>
                  <a:schemeClr val="tx1">
                    <a:lumMod val="75000"/>
                    <a:lumOff val="25000"/>
                  </a:schemeClr>
                </a:solidFill>
                <a:latin typeface="Arial" panose="020B0604020202020204" pitchFamily="34" charset="0"/>
                <a:cs typeface="Arial" panose="020B0604020202020204" pitchFamily="34" charset="0"/>
              </a:rPr>
              <a:t> and individual) and </a:t>
            </a:r>
            <a:r>
              <a:rPr lang="de-DE" sz="1400" b="1" err="1">
                <a:solidFill>
                  <a:schemeClr val="tx1">
                    <a:lumMod val="75000"/>
                    <a:lumOff val="25000"/>
                  </a:schemeClr>
                </a:solidFill>
                <a:latin typeface="Arial" panose="020B0604020202020204" pitchFamily="34" charset="0"/>
                <a:cs typeface="Arial" panose="020B0604020202020204" pitchFamily="34" charset="0"/>
              </a:rPr>
              <a:t>trust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constitute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basis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of</a:t>
            </a:r>
            <a:r>
              <a:rPr lang="de-DE" sz="1400">
                <a:solidFill>
                  <a:schemeClr val="tx1">
                    <a:lumMod val="75000"/>
                    <a:lumOff val="25000"/>
                  </a:schemeClr>
                </a:solidFill>
                <a:latin typeface="Arial" panose="020B0604020202020204" pitchFamily="34" charset="0"/>
                <a:cs typeface="Arial" panose="020B0604020202020204" pitchFamily="34" charset="0"/>
              </a:rPr>
              <a:t> a </a:t>
            </a:r>
            <a:r>
              <a:rPr lang="de-DE" sz="1400" err="1">
                <a:solidFill>
                  <a:schemeClr val="tx1">
                    <a:lumMod val="75000"/>
                    <a:lumOff val="25000"/>
                  </a:schemeClr>
                </a:solidFill>
                <a:latin typeface="Arial" panose="020B0604020202020204" pitchFamily="34" charset="0"/>
                <a:cs typeface="Arial" panose="020B0604020202020204" pitchFamily="34" charset="0"/>
              </a:rPr>
              <a:t>joint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agenda</a:t>
            </a:r>
            <a:r>
              <a:rPr lang="de-DE" sz="1400">
                <a:solidFill>
                  <a:schemeClr val="tx1">
                    <a:lumMod val="75000"/>
                    <a:lumOff val="25000"/>
                  </a:schemeClr>
                </a:solidFill>
                <a:latin typeface="Arial" panose="020B0604020202020204" pitchFamily="34" charset="0"/>
                <a:cs typeface="Arial" panose="020B0604020202020204" pitchFamily="34" charset="0"/>
              </a:rPr>
              <a:t>. Also </a:t>
            </a:r>
            <a:r>
              <a:rPr lang="de-DE" sz="1400" err="1">
                <a:solidFill>
                  <a:schemeClr val="tx1">
                    <a:lumMod val="75000"/>
                    <a:lumOff val="25000"/>
                  </a:schemeClr>
                </a:solidFill>
                <a:latin typeface="Arial" panose="020B0604020202020204" pitchFamily="34" charset="0"/>
                <a:cs typeface="Arial" panose="020B0604020202020204" pitchFamily="34" charset="0"/>
              </a:rPr>
              <a:t>important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constant</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exchange</a:t>
            </a:r>
            <a:r>
              <a:rPr lang="de-DE" sz="1400" b="1">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collaboration</a:t>
            </a:r>
            <a:r>
              <a:rPr lang="de-DE" sz="120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Textfeld 16">
            <a:extLst>
              <a:ext uri="{FF2B5EF4-FFF2-40B4-BE49-F238E27FC236}">
                <a16:creationId xmlns:a16="http://schemas.microsoft.com/office/drawing/2014/main" id="{F8AD36A1-77EC-9069-0DF4-7270A932EAB8}"/>
              </a:ext>
            </a:extLst>
          </p:cNvPr>
          <p:cNvSpPr txBox="1"/>
          <p:nvPr/>
        </p:nvSpPr>
        <p:spPr>
          <a:xfrm>
            <a:off x="8049154" y="1646452"/>
            <a:ext cx="3540176" cy="1425178"/>
          </a:xfrm>
          <a:prstGeom prst="rect">
            <a:avLst/>
          </a:prstGeom>
          <a:solidFill>
            <a:srgbClr val="FFEDB3"/>
          </a:solidFill>
          <a:effectLst>
            <a:outerShdw blurRad="50800" dist="38100" dir="2700000" algn="tl" rotWithShape="0">
              <a:prstClr val="black">
                <a:alpha val="40000"/>
              </a:prstClr>
            </a:outerShdw>
          </a:effectLst>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Elizabeth </a:t>
            </a:r>
            <a:r>
              <a:rPr lang="de-DE" sz="1400" b="1" err="1">
                <a:solidFill>
                  <a:schemeClr val="tx1">
                    <a:lumMod val="75000"/>
                    <a:lumOff val="25000"/>
                  </a:schemeClr>
                </a:solidFill>
                <a:latin typeface="Arial" panose="020B0604020202020204" pitchFamily="34" charset="0"/>
                <a:cs typeface="Arial" panose="020B0604020202020204" pitchFamily="34" charset="0"/>
              </a:rPr>
              <a:t>Chepkemboi-Koetter</a:t>
            </a:r>
            <a:r>
              <a:rPr lang="de-DE" sz="1400" b="1">
                <a:solidFill>
                  <a:schemeClr val="tx1">
                    <a:lumMod val="75000"/>
                    <a:lumOff val="25000"/>
                  </a:schemeClr>
                </a:solidFill>
                <a:latin typeface="Arial" panose="020B0604020202020204" pitchFamily="34" charset="0"/>
                <a:cs typeface="Arial" panose="020B0604020202020204" pitchFamily="34" charset="0"/>
              </a:rPr>
              <a:t>: </a:t>
            </a:r>
          </a:p>
          <a:p>
            <a:r>
              <a:rPr lang="de-DE" sz="1400" err="1">
                <a:solidFill>
                  <a:schemeClr val="tx1">
                    <a:lumMod val="75000"/>
                    <a:lumOff val="25000"/>
                  </a:schemeClr>
                </a:solidFill>
                <a:latin typeface="Arial" panose="020B0604020202020204" pitchFamily="34" charset="0"/>
                <a:cs typeface="Arial" panose="020B0604020202020204" pitchFamily="34" charset="0"/>
              </a:rPr>
              <a:t>Respect</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err="1">
                <a:solidFill>
                  <a:schemeClr val="tx1">
                    <a:lumMod val="75000"/>
                    <a:lumOff val="25000"/>
                  </a:schemeClr>
                </a:solidFill>
                <a:latin typeface="Arial" panose="020B0604020202020204" pitchFamily="34" charset="0"/>
                <a:cs typeface="Arial" panose="020B0604020202020204" pitchFamily="34" charset="0"/>
              </a:rPr>
              <a:t>understanding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can</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only</a:t>
            </a:r>
            <a:r>
              <a:rPr lang="de-DE" sz="1400">
                <a:solidFill>
                  <a:schemeClr val="tx1">
                    <a:lumMod val="75000"/>
                    <a:lumOff val="25000"/>
                  </a:schemeClr>
                </a:solidFill>
                <a:latin typeface="Arial" panose="020B0604020202020204" pitchFamily="34" charset="0"/>
                <a:cs typeface="Arial" panose="020B0604020202020204" pitchFamily="34" charset="0"/>
              </a:rPr>
              <a:t> happen </a:t>
            </a:r>
            <a:r>
              <a:rPr lang="de-DE" sz="1400" err="1">
                <a:solidFill>
                  <a:schemeClr val="tx1">
                    <a:lumMod val="75000"/>
                    <a:lumOff val="25000"/>
                  </a:schemeClr>
                </a:solidFill>
                <a:latin typeface="Arial" panose="020B0604020202020204" pitchFamily="34" charset="0"/>
                <a:cs typeface="Arial" panose="020B0604020202020204" pitchFamily="34" charset="0"/>
              </a:rPr>
              <a:t>if</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projects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developed</a:t>
            </a:r>
            <a:r>
              <a:rPr lang="de-DE" sz="1400">
                <a:solidFill>
                  <a:schemeClr val="tx1">
                    <a:lumMod val="75000"/>
                    <a:lumOff val="25000"/>
                  </a:schemeClr>
                </a:solidFill>
                <a:latin typeface="Arial" panose="020B0604020202020204" pitchFamily="34" charset="0"/>
                <a:cs typeface="Arial" panose="020B0604020202020204" pitchFamily="34" charset="0"/>
              </a:rPr>
              <a:t> in </a:t>
            </a:r>
            <a:r>
              <a:rPr lang="de-DE" sz="1400" err="1">
                <a:solidFill>
                  <a:schemeClr val="tx1">
                    <a:lumMod val="75000"/>
                    <a:lumOff val="25000"/>
                  </a:schemeClr>
                </a:solidFill>
                <a:latin typeface="Arial" panose="020B0604020202020204" pitchFamily="34" charset="0"/>
                <a:cs typeface="Arial" panose="020B0604020202020204" pitchFamily="34" charset="0"/>
              </a:rPr>
              <a:t>collaboration</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with</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partners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through</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early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conversations</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trust</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building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understand</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culture</a:t>
            </a:r>
            <a:r>
              <a:rPr lang="de-DE" sz="1400" b="1">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environment</a:t>
            </a:r>
            <a:r>
              <a:rPr lang="de-DE" sz="1400" b="1">
                <a:solidFill>
                  <a:schemeClr val="tx1">
                    <a:lumMod val="75000"/>
                    <a:lumOff val="25000"/>
                  </a:schemeClr>
                </a:solidFill>
                <a:latin typeface="Arial" panose="020B0604020202020204" pitchFamily="34" charset="0"/>
                <a:cs typeface="Arial" panose="020B0604020202020204" pitchFamily="34" charset="0"/>
              </a:rPr>
              <a:t>.</a:t>
            </a:r>
          </a:p>
        </p:txBody>
      </p:sp>
      <p:sp>
        <p:nvSpPr>
          <p:cNvPr id="19" name="Textfeld 18">
            <a:extLst>
              <a:ext uri="{FF2B5EF4-FFF2-40B4-BE49-F238E27FC236}">
                <a16:creationId xmlns:a16="http://schemas.microsoft.com/office/drawing/2014/main" id="{E031CB0A-E7ED-E82E-B3E3-A8160AFE4DE1}"/>
              </a:ext>
            </a:extLst>
          </p:cNvPr>
          <p:cNvSpPr txBox="1"/>
          <p:nvPr/>
        </p:nvSpPr>
        <p:spPr>
          <a:xfrm>
            <a:off x="1736372" y="5001284"/>
            <a:ext cx="4505885" cy="954107"/>
          </a:xfrm>
          <a:prstGeom prst="rect">
            <a:avLst/>
          </a:prstGeom>
          <a:solidFill>
            <a:srgbClr val="FFEDB3"/>
          </a:solidFill>
          <a:effectLst>
            <a:outerShdw blurRad="50800" dist="38100" dir="2700000" algn="tl" rotWithShape="0">
              <a:prstClr val="black">
                <a:alpha val="40000"/>
              </a:prstClr>
            </a:outerShdw>
          </a:effectLst>
        </p:spPr>
        <p:txBody>
          <a:bodyPr wrap="square">
            <a:spAutoFit/>
          </a:bodyPr>
          <a:lstStyle/>
          <a:p>
            <a:r>
              <a:rPr lang="en-US" sz="1400" b="1">
                <a:solidFill>
                  <a:schemeClr val="tx1">
                    <a:lumMod val="75000"/>
                    <a:lumOff val="25000"/>
                  </a:schemeClr>
                </a:solidFill>
                <a:latin typeface="Arial" panose="020B0604020202020204" pitchFamily="34" charset="0"/>
                <a:cs typeface="Arial" panose="020B0604020202020204" pitchFamily="34" charset="0"/>
              </a:rPr>
              <a:t>Martin </a:t>
            </a:r>
            <a:r>
              <a:rPr lang="en-US" sz="1400" b="1" err="1">
                <a:solidFill>
                  <a:schemeClr val="tx1">
                    <a:lumMod val="75000"/>
                    <a:lumOff val="25000"/>
                  </a:schemeClr>
                </a:solidFill>
                <a:latin typeface="Arial" panose="020B0604020202020204" pitchFamily="34" charset="0"/>
                <a:cs typeface="Arial" panose="020B0604020202020204" pitchFamily="34" charset="0"/>
              </a:rPr>
              <a:t>Ondrejka</a:t>
            </a:r>
            <a:r>
              <a:rPr lang="en-US" sz="1400" b="1">
                <a:solidFill>
                  <a:schemeClr val="tx1">
                    <a:lumMod val="75000"/>
                    <a:lumOff val="25000"/>
                  </a:schemeClr>
                </a:solidFill>
                <a:latin typeface="Arial" panose="020B0604020202020204" pitchFamily="34" charset="0"/>
                <a:cs typeface="Arial" panose="020B0604020202020204" pitchFamily="34" charset="0"/>
              </a:rPr>
              <a:t>: </a:t>
            </a:r>
          </a:p>
          <a:p>
            <a:r>
              <a:rPr lang="en-US" sz="1400">
                <a:solidFill>
                  <a:schemeClr val="tx1">
                    <a:lumMod val="75000"/>
                    <a:lumOff val="25000"/>
                  </a:schemeClr>
                </a:solidFill>
                <a:latin typeface="Arial" panose="020B0604020202020204" pitchFamily="34" charset="0"/>
                <a:cs typeface="Arial" panose="020B0604020202020204" pitchFamily="34" charset="0"/>
              </a:rPr>
              <a:t>Due to uncertain times, it is crucial to be able to </a:t>
            </a:r>
            <a:r>
              <a:rPr lang="en-US" sz="1400" b="1">
                <a:solidFill>
                  <a:schemeClr val="tx1">
                    <a:lumMod val="75000"/>
                    <a:lumOff val="25000"/>
                  </a:schemeClr>
                </a:solidFill>
                <a:latin typeface="Arial" panose="020B0604020202020204" pitchFamily="34" charset="0"/>
                <a:cs typeface="Arial" panose="020B0604020202020204" pitchFamily="34" charset="0"/>
              </a:rPr>
              <a:t>build partnerships</a:t>
            </a:r>
            <a:r>
              <a:rPr lang="en-US" sz="1400">
                <a:solidFill>
                  <a:schemeClr val="tx1">
                    <a:lumMod val="75000"/>
                    <a:lumOff val="25000"/>
                  </a:schemeClr>
                </a:solidFill>
                <a:latin typeface="Arial" panose="020B0604020202020204" pitchFamily="34" charset="0"/>
                <a:cs typeface="Arial" panose="020B0604020202020204" pitchFamily="34" charset="0"/>
              </a:rPr>
              <a:t> and </a:t>
            </a:r>
            <a:r>
              <a:rPr lang="en-US" sz="1400" b="1">
                <a:solidFill>
                  <a:schemeClr val="tx1">
                    <a:lumMod val="75000"/>
                    <a:lumOff val="25000"/>
                  </a:schemeClr>
                </a:solidFill>
                <a:latin typeface="Arial" panose="020B0604020202020204" pitchFamily="34" charset="0"/>
                <a:cs typeface="Arial" panose="020B0604020202020204" pitchFamily="34" charset="0"/>
              </a:rPr>
              <a:t>adapt to new frameworks</a:t>
            </a:r>
            <a:r>
              <a:rPr lang="en-US" sz="1400">
                <a:solidFill>
                  <a:schemeClr val="tx1">
                    <a:lumMod val="75000"/>
                    <a:lumOff val="25000"/>
                  </a:schemeClr>
                </a:solidFill>
                <a:latin typeface="Arial" panose="020B0604020202020204" pitchFamily="34" charset="0"/>
                <a:cs typeface="Arial" panose="020B0604020202020204" pitchFamily="34" charset="0"/>
              </a:rPr>
              <a:t>. This includes </a:t>
            </a:r>
            <a:r>
              <a:rPr lang="en-US" sz="1400" b="1">
                <a:solidFill>
                  <a:schemeClr val="tx1">
                    <a:lumMod val="75000"/>
                    <a:lumOff val="25000"/>
                  </a:schemeClr>
                </a:solidFill>
                <a:latin typeface="Arial" panose="020B0604020202020204" pitchFamily="34" charset="0"/>
                <a:cs typeface="Arial" panose="020B0604020202020204" pitchFamily="34" charset="0"/>
              </a:rPr>
              <a:t>communication and negotiation skills</a:t>
            </a:r>
            <a:r>
              <a:rPr lang="en-US" sz="1400">
                <a:solidFill>
                  <a:schemeClr val="tx1">
                    <a:lumMod val="75000"/>
                    <a:lumOff val="25000"/>
                  </a:schemeClr>
                </a:solidFill>
                <a:latin typeface="Arial" panose="020B0604020202020204" pitchFamily="34" charset="0"/>
                <a:cs typeface="Arial" panose="020B0604020202020204" pitchFamily="34" charset="0"/>
              </a:rPr>
              <a:t>.  </a:t>
            </a:r>
            <a:endParaRPr lang="de-DE" sz="1400">
              <a:solidFill>
                <a:schemeClr val="tx1">
                  <a:lumMod val="75000"/>
                  <a:lumOff val="25000"/>
                </a:schemeClr>
              </a:solidFill>
              <a:latin typeface="Arial" panose="020B0604020202020204" pitchFamily="34" charset="0"/>
              <a:cs typeface="Arial" panose="020B0604020202020204" pitchFamily="34" charset="0"/>
            </a:endParaRPr>
          </a:p>
        </p:txBody>
      </p:sp>
      <p:pic>
        <p:nvPicPr>
          <p:cNvPr id="27" name="Grafik 26">
            <a:extLst>
              <a:ext uri="{FF2B5EF4-FFF2-40B4-BE49-F238E27FC236}">
                <a16:creationId xmlns:a16="http://schemas.microsoft.com/office/drawing/2014/main" id="{B5ED7597-F25B-F2A9-8754-F8ED7174DFBF}"/>
              </a:ext>
            </a:extLst>
          </p:cNvPr>
          <p:cNvPicPr/>
          <p:nvPr/>
        </p:nvPicPr>
        <p:blipFill>
          <a:blip r:embed="rId6">
            <a:extLst>
              <a:ext uri="{BEBA8EAE-BF5A-486C-A8C5-ECC9F3942E4B}">
                <a14:imgProps xmlns:a14="http://schemas.microsoft.com/office/drawing/2010/main">
                  <a14:imgLayer r:embed="rId7">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28" name="Grafik 27">
            <a:extLst>
              <a:ext uri="{FF2B5EF4-FFF2-40B4-BE49-F238E27FC236}">
                <a16:creationId xmlns:a16="http://schemas.microsoft.com/office/drawing/2014/main" id="{9878C26D-3E2E-13B0-D156-F66B11EB598A}"/>
              </a:ext>
            </a:extLst>
          </p:cNvPr>
          <p:cNvPicPr>
            <a:picLocks/>
          </p:cNvPicPr>
          <p:nvPr/>
        </p:nvPicPr>
        <p:blipFill>
          <a:blip r:embed="rId8">
            <a:extLst>
              <a:ext uri="{BEBA8EAE-BF5A-486C-A8C5-ECC9F3942E4B}">
                <a14:imgProps xmlns:a14="http://schemas.microsoft.com/office/drawing/2010/main">
                  <a14:imgLayer r:embed="rId7">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2063398" y="6439551"/>
            <a:ext cx="287895" cy="260449"/>
          </a:xfrm>
          <a:prstGeom prst="rect">
            <a:avLst/>
          </a:prstGeom>
        </p:spPr>
      </p:pic>
      <p:pic>
        <p:nvPicPr>
          <p:cNvPr id="29" name="Grafik 28">
            <a:extLst>
              <a:ext uri="{FF2B5EF4-FFF2-40B4-BE49-F238E27FC236}">
                <a16:creationId xmlns:a16="http://schemas.microsoft.com/office/drawing/2014/main" id="{497A93FB-59FF-3AFF-0DE7-9D8D98EAA8E1}"/>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7">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992112" y="6220773"/>
            <a:ext cx="720000" cy="540000"/>
          </a:xfrm>
          <a:prstGeom prst="rect">
            <a:avLst/>
          </a:prstGeom>
        </p:spPr>
      </p:pic>
      <p:pic>
        <p:nvPicPr>
          <p:cNvPr id="31" name="Grafik 30">
            <a:extLst>
              <a:ext uri="{FF2B5EF4-FFF2-40B4-BE49-F238E27FC236}">
                <a16:creationId xmlns:a16="http://schemas.microsoft.com/office/drawing/2014/main" id="{85BEFCAE-3CB2-F0FB-7D90-70A4BCF3473B}"/>
              </a:ext>
            </a:extLst>
          </p:cNvPr>
          <p:cNvPicPr>
            <a:picLocks/>
          </p:cNvPicPr>
          <p:nvPr/>
        </p:nvPicPr>
        <p:blipFill>
          <a:blip r:embed="rId10">
            <a:extLst>
              <a:ext uri="{BEBA8EAE-BF5A-486C-A8C5-ECC9F3942E4B}">
                <a14:imgProps xmlns:a14="http://schemas.microsoft.com/office/drawing/2010/main">
                  <a14:imgLayer r:embed="rId7">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702579" y="6480551"/>
            <a:ext cx="281892" cy="215418"/>
          </a:xfrm>
          <a:prstGeom prst="rect">
            <a:avLst/>
          </a:prstGeom>
        </p:spPr>
      </p:pic>
      <p:sp>
        <p:nvSpPr>
          <p:cNvPr id="2" name="Textfeld 1">
            <a:extLst>
              <a:ext uri="{FF2B5EF4-FFF2-40B4-BE49-F238E27FC236}">
                <a16:creationId xmlns:a16="http://schemas.microsoft.com/office/drawing/2014/main" id="{1D13A6E7-4437-B608-63DE-E6F2BFF11A08}"/>
              </a:ext>
            </a:extLst>
          </p:cNvPr>
          <p:cNvSpPr txBox="1"/>
          <p:nvPr/>
        </p:nvSpPr>
        <p:spPr>
          <a:xfrm>
            <a:off x="2486297" y="999456"/>
            <a:ext cx="7219401" cy="461665"/>
          </a:xfrm>
          <a:prstGeom prst="rect">
            <a:avLst/>
          </a:prstGeom>
          <a:noFill/>
        </p:spPr>
        <p:txBody>
          <a:bodyPr wrap="square" rtlCol="0">
            <a:spAutoFit/>
          </a:bodyPr>
          <a:lstStyle/>
          <a:p>
            <a:pPr algn="ctr"/>
            <a:r>
              <a:rPr lang="de-DE" sz="2400" b="1">
                <a:latin typeface="Arial" panose="020B0604020202020204" pitchFamily="34" charset="0"/>
                <a:cs typeface="Arial" panose="020B0604020202020204" pitchFamily="34" charset="0"/>
              </a:rPr>
              <a:t>Future Skills </a:t>
            </a:r>
            <a:r>
              <a:rPr lang="de-DE" sz="2400" b="1" err="1">
                <a:latin typeface="Arial" panose="020B0604020202020204" pitchFamily="34" charset="0"/>
                <a:cs typeface="Arial" panose="020B0604020202020204" pitchFamily="34" charset="0"/>
              </a:rPr>
              <a:t>for</a:t>
            </a:r>
            <a:r>
              <a:rPr lang="de-DE" sz="2400" b="1">
                <a:latin typeface="Arial" panose="020B0604020202020204" pitchFamily="34" charset="0"/>
                <a:cs typeface="Arial" panose="020B0604020202020204" pitchFamily="34" charset="0"/>
              </a:rPr>
              <a:t> Development </a:t>
            </a:r>
            <a:r>
              <a:rPr lang="de-DE" sz="2400" b="1" err="1">
                <a:latin typeface="Arial" panose="020B0604020202020204" pitchFamily="34" charset="0"/>
                <a:cs typeface="Arial" panose="020B0604020202020204" pitchFamily="34" charset="0"/>
              </a:rPr>
              <a:t>Cooperation</a:t>
            </a:r>
            <a:endParaRPr lang="de-DE"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87711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D325CC7F-7F3E-F6B9-4FCC-BCA2E8EA357C}"/>
              </a:ext>
            </a:extLst>
          </p:cNvPr>
          <p:cNvPicPr/>
          <p:nvPr/>
        </p:nvPicPr>
        <p:blipFill>
          <a:blip r:embed="rId3">
            <a:alphaModFix amt="83000"/>
          </a:blip>
          <a:srcRect t="59246" r="425" b="-1"/>
          <a:stretch/>
        </p:blipFill>
        <p:spPr>
          <a:xfrm>
            <a:off x="188732" y="106777"/>
            <a:ext cx="11814535" cy="6644445"/>
          </a:xfrm>
          <a:prstGeom prst="rect">
            <a:avLst/>
          </a:prstGeom>
          <a:effectLst>
            <a:softEdge rad="0"/>
          </a:effectLst>
        </p:spPr>
      </p:pic>
      <p:pic>
        <p:nvPicPr>
          <p:cNvPr id="7" name="Grafik 6" descr="Ein Bild, das Text, Schrift, Grafiken, Screenshot enthält.&#10;&#10;KI-generierte Inhalte können fehlerhaft sein.">
            <a:extLst>
              <a:ext uri="{FF2B5EF4-FFF2-40B4-BE49-F238E27FC236}">
                <a16:creationId xmlns:a16="http://schemas.microsoft.com/office/drawing/2014/main" id="{5F30C158-B692-859D-AA3F-4E0F3C55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20" name="Textfeld 19">
            <a:extLst>
              <a:ext uri="{FF2B5EF4-FFF2-40B4-BE49-F238E27FC236}">
                <a16:creationId xmlns:a16="http://schemas.microsoft.com/office/drawing/2014/main" id="{1D3B5CF1-77AD-61E7-6098-6FBAEC0DFF97}"/>
              </a:ext>
            </a:extLst>
          </p:cNvPr>
          <p:cNvSpPr txBox="1"/>
          <p:nvPr/>
        </p:nvSpPr>
        <p:spPr>
          <a:xfrm>
            <a:off x="4393273" y="3260223"/>
            <a:ext cx="3793207" cy="569387"/>
          </a:xfrm>
          <a:prstGeom prst="rect">
            <a:avLst/>
          </a:prstGeom>
          <a:solidFill>
            <a:srgbClr val="B2DBDE"/>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txBody>
          <a:bodyPr wrap="square">
            <a:spAutoFit/>
          </a:bodyPr>
          <a:lstStyle/>
          <a:p>
            <a:pPr algn="ctr"/>
            <a:endParaRPr lang="de-DE" sz="700">
              <a:solidFill>
                <a:schemeClr val="tx1">
                  <a:lumMod val="75000"/>
                  <a:lumOff val="25000"/>
                </a:schemeClr>
              </a:solidFill>
              <a:latin typeface="Arial" panose="020B0604020202020204" pitchFamily="34" charset="0"/>
              <a:cs typeface="Arial" panose="020B0604020202020204" pitchFamily="34" charset="0"/>
            </a:endParaRPr>
          </a:p>
          <a:p>
            <a:pPr algn="ctr"/>
            <a:r>
              <a:rPr lang="de-DE" sz="1600" err="1">
                <a:solidFill>
                  <a:schemeClr val="tx1">
                    <a:lumMod val="75000"/>
                    <a:lumOff val="25000"/>
                  </a:schemeClr>
                </a:solidFill>
                <a:latin typeface="Arial" panose="020B0604020202020204" pitchFamily="34" charset="0"/>
                <a:cs typeface="Arial" panose="020B0604020202020204" pitchFamily="34" charset="0"/>
              </a:rPr>
              <a:t>Have</a:t>
            </a:r>
            <a:r>
              <a:rPr lang="de-DE" sz="1600">
                <a:solidFill>
                  <a:schemeClr val="tx1">
                    <a:lumMod val="75000"/>
                    <a:lumOff val="25000"/>
                  </a:schemeClr>
                </a:solidFill>
                <a:latin typeface="Arial" panose="020B0604020202020204" pitchFamily="34" charset="0"/>
                <a:cs typeface="Arial" panose="020B0604020202020204" pitchFamily="34" charset="0"/>
              </a:rPr>
              <a:t> </a:t>
            </a:r>
            <a:r>
              <a:rPr lang="de-DE" sz="1600" err="1">
                <a:solidFill>
                  <a:schemeClr val="tx1">
                    <a:lumMod val="75000"/>
                    <a:lumOff val="25000"/>
                  </a:schemeClr>
                </a:solidFill>
                <a:latin typeface="Arial" panose="020B0604020202020204" pitchFamily="34" charset="0"/>
                <a:cs typeface="Arial" panose="020B0604020202020204" pitchFamily="34" charset="0"/>
              </a:rPr>
              <a:t>the</a:t>
            </a:r>
            <a:r>
              <a:rPr lang="de-DE" sz="1600">
                <a:solidFill>
                  <a:schemeClr val="tx1">
                    <a:lumMod val="75000"/>
                    <a:lumOff val="25000"/>
                  </a:schemeClr>
                </a:solidFill>
                <a:latin typeface="Arial" panose="020B0604020202020204" pitchFamily="34" charset="0"/>
                <a:cs typeface="Arial" panose="020B0604020202020204" pitchFamily="34" charset="0"/>
              </a:rPr>
              <a:t> </a:t>
            </a:r>
            <a:r>
              <a:rPr lang="de-DE" sz="1600" b="1" err="1">
                <a:solidFill>
                  <a:schemeClr val="tx1">
                    <a:lumMod val="75000"/>
                    <a:lumOff val="25000"/>
                  </a:schemeClr>
                </a:solidFill>
                <a:latin typeface="Arial" panose="020B0604020202020204" pitchFamily="34" charset="0"/>
                <a:cs typeface="Arial" panose="020B0604020202020204" pitchFamily="34" charset="0"/>
              </a:rPr>
              <a:t>skills</a:t>
            </a:r>
            <a:r>
              <a:rPr lang="de-DE" sz="1600">
                <a:solidFill>
                  <a:schemeClr val="tx1">
                    <a:lumMod val="75000"/>
                    <a:lumOff val="25000"/>
                  </a:schemeClr>
                </a:solidFill>
                <a:latin typeface="Arial" panose="020B0604020202020204" pitchFamily="34" charset="0"/>
                <a:cs typeface="Arial" panose="020B0604020202020204" pitchFamily="34" charset="0"/>
              </a:rPr>
              <a:t> </a:t>
            </a:r>
            <a:r>
              <a:rPr lang="de-DE" sz="1600" err="1">
                <a:solidFill>
                  <a:schemeClr val="tx1">
                    <a:lumMod val="75000"/>
                    <a:lumOff val="25000"/>
                  </a:schemeClr>
                </a:solidFill>
                <a:latin typeface="Arial" panose="020B0604020202020204" pitchFamily="34" charset="0"/>
                <a:cs typeface="Arial" panose="020B0604020202020204" pitchFamily="34" charset="0"/>
              </a:rPr>
              <a:t>needed</a:t>
            </a:r>
            <a:r>
              <a:rPr lang="de-DE" sz="1600">
                <a:solidFill>
                  <a:schemeClr val="tx1">
                    <a:lumMod val="75000"/>
                    <a:lumOff val="25000"/>
                  </a:schemeClr>
                </a:solidFill>
                <a:latin typeface="Arial" panose="020B0604020202020204" pitchFamily="34" charset="0"/>
                <a:cs typeface="Arial" panose="020B0604020202020204" pitchFamily="34" charset="0"/>
              </a:rPr>
              <a:t> </a:t>
            </a:r>
            <a:r>
              <a:rPr lang="de-DE" sz="1600" b="1" err="1">
                <a:solidFill>
                  <a:schemeClr val="tx1">
                    <a:lumMod val="75000"/>
                    <a:lumOff val="25000"/>
                  </a:schemeClr>
                </a:solidFill>
                <a:latin typeface="Arial" panose="020B0604020202020204" pitchFamily="34" charset="0"/>
                <a:cs typeface="Arial" panose="020B0604020202020204" pitchFamily="34" charset="0"/>
              </a:rPr>
              <a:t>changed</a:t>
            </a:r>
            <a:r>
              <a:rPr lang="de-DE" sz="1600">
                <a:solidFill>
                  <a:schemeClr val="tx1">
                    <a:lumMod val="75000"/>
                    <a:lumOff val="25000"/>
                  </a:schemeClr>
                </a:solidFill>
                <a:latin typeface="Arial" panose="020B0604020202020204" pitchFamily="34" charset="0"/>
                <a:cs typeface="Arial" panose="020B0604020202020204" pitchFamily="34" charset="0"/>
              </a:rPr>
              <a:t>?</a:t>
            </a:r>
          </a:p>
          <a:p>
            <a:pPr algn="ctr"/>
            <a:r>
              <a:rPr lang="de-DE" sz="800">
                <a:solidFill>
                  <a:schemeClr val="tx1">
                    <a:lumMod val="75000"/>
                    <a:lumOff val="25000"/>
                  </a:schemeClr>
                </a:solidFill>
                <a:latin typeface="Arial" panose="020B0604020202020204" pitchFamily="34" charset="0"/>
                <a:cs typeface="Arial" panose="020B0604020202020204" pitchFamily="34" charset="0"/>
              </a:rPr>
              <a:t> </a:t>
            </a:r>
          </a:p>
        </p:txBody>
      </p:sp>
      <p:sp>
        <p:nvSpPr>
          <p:cNvPr id="25" name="Textfeld 24">
            <a:extLst>
              <a:ext uri="{FF2B5EF4-FFF2-40B4-BE49-F238E27FC236}">
                <a16:creationId xmlns:a16="http://schemas.microsoft.com/office/drawing/2014/main" id="{3A0D926B-5675-2976-4A9E-F7BD44725416}"/>
              </a:ext>
            </a:extLst>
          </p:cNvPr>
          <p:cNvSpPr txBox="1"/>
          <p:nvPr/>
        </p:nvSpPr>
        <p:spPr>
          <a:xfrm>
            <a:off x="843112" y="3840129"/>
            <a:ext cx="2991249" cy="523220"/>
          </a:xfrm>
          <a:prstGeom prst="rect">
            <a:avLst/>
          </a:prstGeom>
          <a:solidFill>
            <a:srgbClr val="FFEDB3"/>
          </a:solidFill>
        </p:spPr>
        <p:txBody>
          <a:bodyPr wrap="square">
            <a:spAutoFit/>
          </a:bodyPr>
          <a:lstStyle/>
          <a:p>
            <a:r>
              <a:rPr lang="en-US" sz="1400" b="1">
                <a:solidFill>
                  <a:schemeClr val="tx1">
                    <a:lumMod val="75000"/>
                    <a:lumOff val="25000"/>
                  </a:schemeClr>
                </a:solidFill>
                <a:latin typeface="Arial" panose="020B0604020202020204" pitchFamily="34" charset="0"/>
                <a:cs typeface="Arial" panose="020B0604020202020204" pitchFamily="34" charset="0"/>
              </a:rPr>
              <a:t>Martin </a:t>
            </a:r>
            <a:r>
              <a:rPr lang="en-US" sz="1400" b="1" err="1">
                <a:solidFill>
                  <a:schemeClr val="tx1">
                    <a:lumMod val="75000"/>
                    <a:lumOff val="25000"/>
                  </a:schemeClr>
                </a:solidFill>
                <a:latin typeface="Arial" panose="020B0604020202020204" pitchFamily="34" charset="0"/>
                <a:cs typeface="Arial" panose="020B0604020202020204" pitchFamily="34" charset="0"/>
              </a:rPr>
              <a:t>Ondrejka</a:t>
            </a:r>
            <a:r>
              <a:rPr lang="en-US" sz="1400" b="1">
                <a:solidFill>
                  <a:schemeClr val="tx1">
                    <a:lumMod val="75000"/>
                    <a:lumOff val="25000"/>
                  </a:schemeClr>
                </a:solidFill>
                <a:latin typeface="Arial" panose="020B0604020202020204" pitchFamily="34" charset="0"/>
                <a:cs typeface="Arial" panose="020B0604020202020204" pitchFamily="34" charset="0"/>
              </a:rPr>
              <a:t>: More flexibility </a:t>
            </a:r>
            <a:r>
              <a:rPr lang="en-US" sz="1400">
                <a:solidFill>
                  <a:schemeClr val="tx1">
                    <a:lumMod val="75000"/>
                    <a:lumOff val="25000"/>
                  </a:schemeClr>
                </a:solidFill>
                <a:latin typeface="Arial" panose="020B0604020202020204" pitchFamily="34" charset="0"/>
                <a:cs typeface="Arial" panose="020B0604020202020204" pitchFamily="34" charset="0"/>
              </a:rPr>
              <a:t>is required due to more challenges.</a:t>
            </a:r>
            <a:endParaRPr lang="de-DE" sz="140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FFE8BDA6-9985-3CA5-D6D9-AAD465613055}"/>
              </a:ext>
            </a:extLst>
          </p:cNvPr>
          <p:cNvSpPr txBox="1"/>
          <p:nvPr/>
        </p:nvSpPr>
        <p:spPr>
          <a:xfrm>
            <a:off x="389551" y="2639187"/>
            <a:ext cx="3563554" cy="954107"/>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Elizabeth </a:t>
            </a:r>
            <a:r>
              <a:rPr lang="de-DE" sz="1400" b="1" err="1">
                <a:solidFill>
                  <a:schemeClr val="tx1">
                    <a:lumMod val="75000"/>
                    <a:lumOff val="25000"/>
                  </a:schemeClr>
                </a:solidFill>
                <a:latin typeface="Arial" panose="020B0604020202020204" pitchFamily="34" charset="0"/>
                <a:cs typeface="Arial" panose="020B0604020202020204" pitchFamily="34" charset="0"/>
              </a:rPr>
              <a:t>Chepkemboi-Koetter</a:t>
            </a:r>
            <a:r>
              <a:rPr lang="de-DE" sz="1400" b="1">
                <a:solidFill>
                  <a:schemeClr val="tx1">
                    <a:lumMod val="75000"/>
                    <a:lumOff val="25000"/>
                  </a:schemeClr>
                </a:solidFill>
                <a:latin typeface="Arial" panose="020B0604020202020204" pitchFamily="34" charset="0"/>
                <a:cs typeface="Arial" panose="020B0604020202020204" pitchFamily="34" charset="0"/>
              </a:rPr>
              <a:t>: Power </a:t>
            </a:r>
            <a:r>
              <a:rPr lang="de-DE" sz="1400" b="1" err="1">
                <a:solidFill>
                  <a:schemeClr val="tx1">
                    <a:lumMod val="75000"/>
                    <a:lumOff val="25000"/>
                  </a:schemeClr>
                </a:solidFill>
                <a:latin typeface="Arial" panose="020B0604020202020204" pitchFamily="34" charset="0"/>
                <a:cs typeface="Arial" panose="020B0604020202020204" pitchFamily="34" charset="0"/>
              </a:rPr>
              <a:t>dynamics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have</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changed</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a:solidFill>
                  <a:schemeClr val="tx1">
                    <a:lumMod val="75000"/>
                    <a:lumOff val="25000"/>
                  </a:schemeClr>
                </a:solidFill>
                <a:latin typeface="Arial" panose="020B0604020202020204" pitchFamily="34" charset="0"/>
                <a:cs typeface="Arial" panose="020B0604020202020204" pitchFamily="34" charset="0"/>
              </a:rPr>
              <a:t>- Partners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more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confident</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err="1">
                <a:solidFill>
                  <a:schemeClr val="tx1">
                    <a:lumMod val="75000"/>
                    <a:lumOff val="25000"/>
                  </a:schemeClr>
                </a:solidFill>
                <a:latin typeface="Arial" panose="020B0604020202020204" pitchFamily="34" charset="0"/>
                <a:cs typeface="Arial" panose="020B0604020202020204" pitchFamily="34" charset="0"/>
              </a:rPr>
              <a:t>demand</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respect</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equal</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benefits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from</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collaboration</a:t>
            </a:r>
            <a:r>
              <a:rPr lang="de-DE" sz="1400">
                <a:solidFill>
                  <a:schemeClr val="tx1">
                    <a:lumMod val="75000"/>
                    <a:lumOff val="25000"/>
                  </a:schemeClr>
                </a:solidFill>
                <a:latin typeface="Arial" panose="020B0604020202020204" pitchFamily="34" charset="0"/>
                <a:cs typeface="Arial" panose="020B0604020202020204" pitchFamily="34" charset="0"/>
              </a:rPr>
              <a:t>. </a:t>
            </a:r>
          </a:p>
        </p:txBody>
      </p:sp>
      <p:sp>
        <p:nvSpPr>
          <p:cNvPr id="27" name="Textfeld 26">
            <a:extLst>
              <a:ext uri="{FF2B5EF4-FFF2-40B4-BE49-F238E27FC236}">
                <a16:creationId xmlns:a16="http://schemas.microsoft.com/office/drawing/2014/main" id="{569BA705-7720-DE4F-B1D0-D1D0BB557358}"/>
              </a:ext>
            </a:extLst>
          </p:cNvPr>
          <p:cNvSpPr txBox="1"/>
          <p:nvPr/>
        </p:nvSpPr>
        <p:spPr>
          <a:xfrm>
            <a:off x="4908263" y="4714674"/>
            <a:ext cx="2763229" cy="1815882"/>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Simone Christ: </a:t>
            </a:r>
            <a:r>
              <a:rPr lang="de-DE" sz="1400">
                <a:solidFill>
                  <a:schemeClr val="tx1">
                    <a:lumMod val="75000"/>
                    <a:lumOff val="25000"/>
                  </a:schemeClr>
                </a:solidFill>
                <a:latin typeface="Arial" panose="020B0604020202020204" pitchFamily="34" charset="0"/>
                <a:cs typeface="Arial" panose="020B0604020202020204" pitchFamily="34" charset="0"/>
              </a:rPr>
              <a:t>The </a:t>
            </a:r>
            <a:r>
              <a:rPr lang="de-DE" sz="1400" err="1">
                <a:solidFill>
                  <a:schemeClr val="tx1">
                    <a:lumMod val="75000"/>
                    <a:lumOff val="25000"/>
                  </a:schemeClr>
                </a:solidFill>
                <a:latin typeface="Arial" panose="020B0604020202020204" pitchFamily="34" charset="0"/>
                <a:cs typeface="Arial" panose="020B0604020202020204" pitchFamily="34" charset="0"/>
              </a:rPr>
              <a:t>focus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is</a:t>
            </a:r>
            <a:r>
              <a:rPr lang="de-DE" sz="1400">
                <a:solidFill>
                  <a:schemeClr val="tx1">
                    <a:lumMod val="75000"/>
                    <a:lumOff val="25000"/>
                  </a:schemeClr>
                </a:solidFill>
                <a:latin typeface="Arial" panose="020B0604020202020204" pitchFamily="34" charset="0"/>
                <a:cs typeface="Arial" panose="020B0604020202020204" pitchFamily="34" charset="0"/>
              </a:rPr>
              <a:t> shifting </a:t>
            </a:r>
            <a:r>
              <a:rPr lang="de-DE" sz="1400" err="1">
                <a:solidFill>
                  <a:schemeClr val="tx1">
                    <a:lumMod val="75000"/>
                    <a:lumOff val="25000"/>
                  </a:schemeClr>
                </a:solidFill>
                <a:latin typeface="Arial" panose="020B0604020202020204" pitchFamily="34" charset="0"/>
                <a:cs typeface="Arial" panose="020B0604020202020204" pitchFamily="34" charset="0"/>
              </a:rPr>
              <a:t>away</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from</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technical</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skills</a:t>
            </a:r>
            <a:r>
              <a:rPr lang="de-DE" sz="1400">
                <a:solidFill>
                  <a:schemeClr val="tx1">
                    <a:lumMod val="75000"/>
                    <a:lumOff val="25000"/>
                  </a:schemeClr>
                </a:solidFill>
                <a:latin typeface="Arial" panose="020B0604020202020204" pitchFamily="34" charset="0"/>
                <a:cs typeface="Arial" panose="020B0604020202020204" pitchFamily="34" charset="0"/>
              </a:rPr>
              <a:t>. The </a:t>
            </a:r>
            <a:r>
              <a:rPr lang="de-DE" sz="1400" err="1">
                <a:solidFill>
                  <a:schemeClr val="tx1">
                    <a:lumMod val="75000"/>
                    <a:lumOff val="25000"/>
                  </a:schemeClr>
                </a:solidFill>
                <a:latin typeface="Arial" panose="020B0604020202020204" pitchFamily="34" charset="0"/>
                <a:cs typeface="Arial" panose="020B0604020202020204" pitchFamily="34" charset="0"/>
              </a:rPr>
              <a:t>pallet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of</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skills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needed</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more</a:t>
            </a:r>
            <a:r>
              <a:rPr lang="de-DE" sz="1400" b="1">
                <a:solidFill>
                  <a:schemeClr val="tx1">
                    <a:lumMod val="75000"/>
                    <a:lumOff val="25000"/>
                  </a:schemeClr>
                </a:solidFill>
                <a:latin typeface="Arial" panose="020B0604020202020204" pitchFamily="34" charset="0"/>
                <a:cs typeface="Arial" panose="020B0604020202020204" pitchFamily="34" charset="0"/>
              </a:rPr>
              <a:t> diverse </a:t>
            </a:r>
            <a:r>
              <a:rPr lang="de-DE" sz="1400" err="1">
                <a:solidFill>
                  <a:schemeClr val="tx1">
                    <a:lumMod val="75000"/>
                    <a:lumOff val="25000"/>
                  </a:schemeClr>
                </a:solidFill>
                <a:latin typeface="Arial" panose="020B0604020202020204" pitchFamily="34" charset="0"/>
                <a:cs typeface="Arial" panose="020B0604020202020204" pitchFamily="34" charset="0"/>
              </a:rPr>
              <a:t>now</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err="1">
                <a:solidFill>
                  <a:schemeClr val="tx1">
                    <a:lumMod val="75000"/>
                    <a:lumOff val="25000"/>
                  </a:schemeClr>
                </a:solidFill>
                <a:latin typeface="Arial" panose="020B0604020202020204" pitchFamily="34" charset="0"/>
                <a:cs typeface="Arial" panose="020B0604020202020204" pitchFamily="34" charset="0"/>
              </a:rPr>
              <a:t>include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competencies</a:t>
            </a:r>
            <a:r>
              <a:rPr lang="de-DE" sz="1400">
                <a:solidFill>
                  <a:schemeClr val="tx1">
                    <a:lumMod val="75000"/>
                    <a:lumOff val="25000"/>
                  </a:schemeClr>
                </a:solidFill>
                <a:latin typeface="Arial" panose="020B0604020202020204" pitchFamily="34" charset="0"/>
                <a:cs typeface="Arial" panose="020B0604020202020204" pitchFamily="34" charset="0"/>
              </a:rPr>
              <a:t> such </a:t>
            </a:r>
            <a:r>
              <a:rPr lang="de-DE" sz="1400" err="1">
                <a:solidFill>
                  <a:schemeClr val="tx1">
                    <a:lumMod val="75000"/>
                    <a:lumOff val="25000"/>
                  </a:schemeClr>
                </a:solidFill>
                <a:latin typeface="Arial" panose="020B0604020202020204" pitchFamily="34" charset="0"/>
                <a:cs typeface="Arial" panose="020B0604020202020204" pitchFamily="34" charset="0"/>
              </a:rPr>
              <a:t>as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a:solidFill>
                  <a:schemeClr val="tx1">
                    <a:lumMod val="75000"/>
                    <a:lumOff val="25000"/>
                  </a:schemeClr>
                </a:solidFill>
                <a:latin typeface="Arial" panose="020B0604020202020204" pitchFamily="34" charset="0"/>
                <a:cs typeface="Arial" panose="020B0604020202020204" pitchFamily="34" charset="0"/>
              </a:rPr>
              <a:t>normative </a:t>
            </a:r>
            <a:r>
              <a:rPr lang="de-DE" sz="1400" b="1" err="1">
                <a:solidFill>
                  <a:schemeClr val="tx1">
                    <a:lumMod val="75000"/>
                    <a:lumOff val="25000"/>
                  </a:schemeClr>
                </a:solidFill>
                <a:latin typeface="Arial" panose="020B0604020202020204" pitchFamily="34" charset="0"/>
                <a:cs typeface="Arial" panose="020B0604020202020204" pitchFamily="34" charset="0"/>
              </a:rPr>
              <a:t>skills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which</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means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being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aware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of</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our</a:t>
            </a:r>
            <a:r>
              <a:rPr lang="de-DE" sz="1400">
                <a:solidFill>
                  <a:schemeClr val="tx1">
                    <a:lumMod val="75000"/>
                    <a:lumOff val="25000"/>
                  </a:schemeClr>
                </a:solidFill>
                <a:latin typeface="Arial" panose="020B0604020202020204" pitchFamily="34" charset="0"/>
                <a:cs typeface="Arial" panose="020B0604020202020204" pitchFamily="34" charset="0"/>
              </a:rPr>
              <a:t> own </a:t>
            </a:r>
            <a:r>
              <a:rPr lang="de-DE" sz="1400" err="1">
                <a:solidFill>
                  <a:schemeClr val="tx1">
                    <a:lumMod val="75000"/>
                    <a:lumOff val="25000"/>
                  </a:schemeClr>
                </a:solidFill>
                <a:latin typeface="Arial" panose="020B0604020202020204" pitchFamily="34" charset="0"/>
                <a:cs typeface="Arial" panose="020B0604020202020204" pitchFamily="34" charset="0"/>
              </a:rPr>
              <a:t>values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that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guide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you</a:t>
            </a:r>
            <a:r>
              <a:rPr lang="de-DE" sz="1400">
                <a:solidFill>
                  <a:schemeClr val="tx1">
                    <a:lumMod val="75000"/>
                    <a:lumOff val="25000"/>
                  </a:schemeClr>
                </a:solidFill>
                <a:latin typeface="Arial" panose="020B0604020202020204" pitchFamily="34" charset="0"/>
                <a:cs typeface="Arial" panose="020B0604020202020204" pitchFamily="34" charset="0"/>
              </a:rPr>
              <a:t>. </a:t>
            </a:r>
          </a:p>
        </p:txBody>
      </p:sp>
      <p:sp>
        <p:nvSpPr>
          <p:cNvPr id="28" name="Textfeld 27">
            <a:extLst>
              <a:ext uri="{FF2B5EF4-FFF2-40B4-BE49-F238E27FC236}">
                <a16:creationId xmlns:a16="http://schemas.microsoft.com/office/drawing/2014/main" id="{6E915661-013F-61EC-6F9D-2368D1B24E35}"/>
              </a:ext>
            </a:extLst>
          </p:cNvPr>
          <p:cNvSpPr txBox="1"/>
          <p:nvPr/>
        </p:nvSpPr>
        <p:spPr>
          <a:xfrm>
            <a:off x="2312274" y="1714634"/>
            <a:ext cx="4676355" cy="738664"/>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Johannes Metzler</a:t>
            </a:r>
            <a:r>
              <a:rPr lang="de-DE" sz="1400">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We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not </a:t>
            </a:r>
            <a:r>
              <a:rPr lang="de-DE" sz="1400" err="1">
                <a:solidFill>
                  <a:schemeClr val="tx1">
                    <a:lumMod val="75000"/>
                    <a:lumOff val="25000"/>
                  </a:schemeClr>
                </a:solidFill>
                <a:latin typeface="Arial" panose="020B0604020202020204" pitchFamily="34" charset="0"/>
                <a:cs typeface="Arial" panose="020B0604020202020204" pitchFamily="34" charset="0"/>
              </a:rPr>
              <a:t>prepared</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for</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a:solidFill>
                  <a:schemeClr val="tx1">
                    <a:lumMod val="75000"/>
                    <a:lumOff val="25000"/>
                  </a:schemeClr>
                </a:solidFill>
                <a:latin typeface="Arial" panose="020B0604020202020204" pitchFamily="34" charset="0"/>
                <a:cs typeface="Arial" panose="020B0604020202020204" pitchFamily="34" charset="0"/>
              </a:rPr>
              <a:t>AI</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Contexts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increasingly</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influenced</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by</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disinformation</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We</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need</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new</a:t>
            </a:r>
            <a:r>
              <a:rPr lang="de-DE" sz="1400" b="1">
                <a:solidFill>
                  <a:schemeClr val="tx1">
                    <a:lumMod val="75000"/>
                    <a:lumOff val="25000"/>
                  </a:schemeClr>
                </a:solidFill>
                <a:latin typeface="Arial" panose="020B0604020202020204" pitchFamily="34" charset="0"/>
                <a:cs typeface="Arial" panose="020B0604020202020204" pitchFamily="34" charset="0"/>
              </a:rPr>
              <a:t> digital </a:t>
            </a:r>
            <a:r>
              <a:rPr lang="de-DE" sz="1400" b="1" err="1">
                <a:solidFill>
                  <a:schemeClr val="tx1">
                    <a:lumMod val="75000"/>
                    <a:lumOff val="25000"/>
                  </a:schemeClr>
                </a:solidFill>
                <a:latin typeface="Arial" panose="020B0604020202020204" pitchFamily="34" charset="0"/>
                <a:cs typeface="Arial" panose="020B0604020202020204" pitchFamily="34" charset="0"/>
              </a:rPr>
              <a:t>competencies</a:t>
            </a:r>
            <a:r>
              <a:rPr lang="de-DE" sz="1400">
                <a:solidFill>
                  <a:schemeClr val="tx1">
                    <a:lumMod val="75000"/>
                    <a:lumOff val="25000"/>
                  </a:schemeClr>
                </a:solidFill>
                <a:latin typeface="Arial" panose="020B0604020202020204" pitchFamily="34" charset="0"/>
                <a:cs typeface="Arial" panose="020B0604020202020204" pitchFamily="34" charset="0"/>
              </a:rPr>
              <a:t>.  </a:t>
            </a:r>
          </a:p>
        </p:txBody>
      </p:sp>
      <p:sp>
        <p:nvSpPr>
          <p:cNvPr id="36" name="Textfeld 35">
            <a:extLst>
              <a:ext uri="{FF2B5EF4-FFF2-40B4-BE49-F238E27FC236}">
                <a16:creationId xmlns:a16="http://schemas.microsoft.com/office/drawing/2014/main" id="{C1A85DC4-42E7-7826-80F1-A7F677C16FCA}"/>
              </a:ext>
            </a:extLst>
          </p:cNvPr>
          <p:cNvSpPr txBox="1"/>
          <p:nvPr/>
        </p:nvSpPr>
        <p:spPr>
          <a:xfrm>
            <a:off x="1429835" y="4672407"/>
            <a:ext cx="3158603" cy="1169551"/>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Claudia Sprenger: </a:t>
            </a:r>
            <a:r>
              <a:rPr lang="de-DE" sz="1400">
                <a:solidFill>
                  <a:schemeClr val="tx1">
                    <a:lumMod val="75000"/>
                    <a:lumOff val="25000"/>
                  </a:schemeClr>
                </a:solidFill>
                <a:latin typeface="Arial" panose="020B0604020202020204" pitchFamily="34" charset="0"/>
                <a:cs typeface="Arial" panose="020B0604020202020204" pitchFamily="34" charset="0"/>
              </a:rPr>
              <a:t>Power </a:t>
            </a:r>
            <a:r>
              <a:rPr lang="de-DE" sz="1400" err="1">
                <a:solidFill>
                  <a:schemeClr val="tx1">
                    <a:lumMod val="75000"/>
                    <a:lumOff val="25000"/>
                  </a:schemeClr>
                </a:solidFill>
                <a:latin typeface="Arial" panose="020B0604020202020204" pitchFamily="34" charset="0"/>
                <a:cs typeface="Arial" panose="020B0604020202020204" pitchFamily="34" charset="0"/>
              </a:rPr>
              <a:t>dynamics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shifting. Partners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more</a:t>
            </a:r>
            <a:r>
              <a:rPr lang="de-DE" sz="1400">
                <a:solidFill>
                  <a:schemeClr val="tx1">
                    <a:lumMod val="75000"/>
                    <a:lumOff val="25000"/>
                  </a:schemeClr>
                </a:solidFill>
                <a:latin typeface="Arial" panose="020B0604020202020204" pitchFamily="34" charset="0"/>
                <a:cs typeface="Arial" panose="020B0604020202020204" pitchFamily="34" charset="0"/>
              </a:rPr>
              <a:t> in </a:t>
            </a:r>
            <a:r>
              <a:rPr lang="de-DE" sz="1400" err="1">
                <a:solidFill>
                  <a:schemeClr val="tx1">
                    <a:lumMod val="75000"/>
                    <a:lumOff val="25000"/>
                  </a:schemeClr>
                </a:solidFill>
                <a:latin typeface="Arial" panose="020B0604020202020204" pitchFamily="34" charset="0"/>
                <a:cs typeface="Arial" panose="020B0604020202020204" pitchFamily="34" charset="0"/>
              </a:rPr>
              <a:t>charge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now</a:t>
            </a:r>
            <a:r>
              <a:rPr lang="de-DE" sz="1400">
                <a:solidFill>
                  <a:schemeClr val="tx1">
                    <a:lumMod val="75000"/>
                    <a:lumOff val="25000"/>
                  </a:schemeClr>
                </a:solidFill>
                <a:latin typeface="Arial" panose="020B0604020202020204" pitchFamily="34" charset="0"/>
                <a:cs typeface="Arial" panose="020B0604020202020204" pitchFamily="34" charset="0"/>
              </a:rPr>
              <a:t>. Needs </a:t>
            </a:r>
            <a:r>
              <a:rPr lang="de-DE" sz="1400" err="1">
                <a:solidFill>
                  <a:schemeClr val="tx1">
                    <a:lumMod val="75000"/>
                    <a:lumOff val="25000"/>
                  </a:schemeClr>
                </a:solidFill>
                <a:latin typeface="Arial" panose="020B0604020202020204" pitchFamily="34" charset="0"/>
                <a:cs typeface="Arial" panose="020B0604020202020204" pitchFamily="34" charset="0"/>
              </a:rPr>
              <a:t>have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be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assest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a:solidFill>
                  <a:schemeClr val="tx1">
                    <a:lumMod val="75000"/>
                    <a:lumOff val="25000"/>
                  </a:schemeClr>
                </a:solidFill>
                <a:latin typeface="Arial" panose="020B0604020202020204" pitchFamily="34" charset="0"/>
                <a:cs typeface="Arial" panose="020B0604020202020204" pitchFamily="34" charset="0"/>
              </a:rPr>
              <a:t>Partners </a:t>
            </a:r>
            <a:r>
              <a:rPr lang="de-DE" sz="1400" b="1" err="1">
                <a:solidFill>
                  <a:schemeClr val="tx1">
                    <a:lumMod val="75000"/>
                    <a:lumOff val="25000"/>
                  </a:schemeClr>
                </a:solidFill>
                <a:latin typeface="Arial" panose="020B0604020202020204" pitchFamily="34" charset="0"/>
                <a:cs typeface="Arial" panose="020B0604020202020204" pitchFamily="34" charset="0"/>
              </a:rPr>
              <a:t>should</a:t>
            </a:r>
            <a:r>
              <a:rPr lang="de-DE" sz="1400" b="1">
                <a:solidFill>
                  <a:schemeClr val="tx1">
                    <a:lumMod val="75000"/>
                    <a:lumOff val="25000"/>
                  </a:schemeClr>
                </a:solidFill>
                <a:latin typeface="Arial" panose="020B0604020202020204" pitchFamily="34" charset="0"/>
                <a:cs typeface="Arial" panose="020B0604020202020204" pitchFamily="34" charset="0"/>
              </a:rPr>
              <a:t> not </a:t>
            </a:r>
            <a:r>
              <a:rPr lang="de-DE" sz="1400" b="1" err="1">
                <a:solidFill>
                  <a:schemeClr val="tx1">
                    <a:lumMod val="75000"/>
                    <a:lumOff val="25000"/>
                  </a:schemeClr>
                </a:solidFill>
                <a:latin typeface="Arial" panose="020B0604020202020204" pitchFamily="34" charset="0"/>
                <a:cs typeface="Arial" panose="020B0604020202020204" pitchFamily="34" charset="0"/>
              </a:rPr>
              <a:t>only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be</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involved</a:t>
            </a:r>
            <a:r>
              <a:rPr lang="de-DE" sz="1400" b="1">
                <a:solidFill>
                  <a:schemeClr val="tx1">
                    <a:lumMod val="75000"/>
                    <a:lumOff val="25000"/>
                  </a:schemeClr>
                </a:solidFill>
                <a:latin typeface="Arial" panose="020B0604020202020204" pitchFamily="34" charset="0"/>
                <a:cs typeface="Arial" panose="020B0604020202020204" pitchFamily="34" charset="0"/>
              </a:rPr>
              <a:t>, but </a:t>
            </a:r>
            <a:r>
              <a:rPr lang="de-DE" sz="1400" b="1" err="1">
                <a:solidFill>
                  <a:schemeClr val="tx1">
                    <a:lumMod val="75000"/>
                    <a:lumOff val="25000"/>
                  </a:schemeClr>
                </a:solidFill>
                <a:latin typeface="Arial" panose="020B0604020202020204" pitchFamily="34" charset="0"/>
                <a:cs typeface="Arial" panose="020B0604020202020204" pitchFamily="34" charset="0"/>
              </a:rPr>
              <a:t>make</a:t>
            </a:r>
            <a:r>
              <a:rPr lang="de-DE" sz="1400" b="1">
                <a:solidFill>
                  <a:schemeClr val="tx1">
                    <a:lumMod val="75000"/>
                    <a:lumOff val="25000"/>
                  </a:schemeClr>
                </a:solidFill>
                <a:latin typeface="Arial" panose="020B0604020202020204" pitchFamily="34" charset="0"/>
                <a:cs typeface="Arial" panose="020B0604020202020204" pitchFamily="34" charset="0"/>
              </a:rPr>
              <a:t> final </a:t>
            </a:r>
            <a:r>
              <a:rPr lang="de-DE" sz="1400" b="1" err="1">
                <a:solidFill>
                  <a:schemeClr val="tx1">
                    <a:lumMod val="75000"/>
                    <a:lumOff val="25000"/>
                  </a:schemeClr>
                </a:solidFill>
                <a:latin typeface="Arial" panose="020B0604020202020204" pitchFamily="34" charset="0"/>
                <a:cs typeface="Arial" panose="020B0604020202020204" pitchFamily="34" charset="0"/>
              </a:rPr>
              <a:t>decisions</a:t>
            </a:r>
            <a:r>
              <a:rPr lang="de-DE" sz="1400">
                <a:solidFill>
                  <a:schemeClr val="tx1">
                    <a:lumMod val="75000"/>
                    <a:lumOff val="25000"/>
                  </a:schemeClr>
                </a:solidFill>
                <a:latin typeface="Arial" panose="020B0604020202020204" pitchFamily="34" charset="0"/>
                <a:cs typeface="Arial" panose="020B0604020202020204" pitchFamily="34" charset="0"/>
              </a:rPr>
              <a:t>. </a:t>
            </a:r>
          </a:p>
        </p:txBody>
      </p:sp>
      <p:sp>
        <p:nvSpPr>
          <p:cNvPr id="37" name="Textfeld 36">
            <a:extLst>
              <a:ext uri="{FF2B5EF4-FFF2-40B4-BE49-F238E27FC236}">
                <a16:creationId xmlns:a16="http://schemas.microsoft.com/office/drawing/2014/main" id="{DB921D71-3648-25BF-7CA0-7B591791EFC7}"/>
              </a:ext>
            </a:extLst>
          </p:cNvPr>
          <p:cNvSpPr txBox="1"/>
          <p:nvPr/>
        </p:nvSpPr>
        <p:spPr>
          <a:xfrm>
            <a:off x="8424254" y="3227722"/>
            <a:ext cx="3124596" cy="954107"/>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Mira Zander-Walz: Personality</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attitude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more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important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than</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specialisation</a:t>
            </a:r>
            <a:r>
              <a:rPr lang="de-DE" sz="1400">
                <a:solidFill>
                  <a:schemeClr val="tx1">
                    <a:lumMod val="75000"/>
                    <a:lumOff val="25000"/>
                  </a:schemeClr>
                </a:solidFill>
                <a:latin typeface="Arial" panose="020B0604020202020204" pitchFamily="34" charset="0"/>
                <a:cs typeface="Arial" panose="020B0604020202020204" pitchFamily="34" charset="0"/>
              </a:rPr>
              <a:t> and </a:t>
            </a:r>
            <a:r>
              <a:rPr lang="de-DE" sz="1400" err="1">
                <a:solidFill>
                  <a:schemeClr val="tx1">
                    <a:lumMod val="75000"/>
                    <a:lumOff val="25000"/>
                  </a:schemeClr>
                </a:solidFill>
                <a:latin typeface="Arial" panose="020B0604020202020204" pitchFamily="34" charset="0"/>
                <a:cs typeface="Arial" panose="020B0604020202020204" pitchFamily="34" charset="0"/>
              </a:rPr>
              <a:t>technical</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knowledge</a:t>
            </a:r>
            <a:r>
              <a:rPr lang="de-DE" sz="1400">
                <a:solidFill>
                  <a:schemeClr val="tx1">
                    <a:lumMod val="75000"/>
                    <a:lumOff val="25000"/>
                  </a:schemeClr>
                </a:solidFill>
                <a:latin typeface="Arial" panose="020B0604020202020204" pitchFamily="34" charset="0"/>
                <a:cs typeface="Arial" panose="020B0604020202020204" pitchFamily="34" charset="0"/>
              </a:rPr>
              <a:t>. </a:t>
            </a:r>
          </a:p>
        </p:txBody>
      </p:sp>
      <p:sp>
        <p:nvSpPr>
          <p:cNvPr id="38" name="Textfeld 37">
            <a:extLst>
              <a:ext uri="{FF2B5EF4-FFF2-40B4-BE49-F238E27FC236}">
                <a16:creationId xmlns:a16="http://schemas.microsoft.com/office/drawing/2014/main" id="{A85DAFC3-C7BF-E16F-DB78-0A302CA213F2}"/>
              </a:ext>
            </a:extLst>
          </p:cNvPr>
          <p:cNvSpPr txBox="1"/>
          <p:nvPr/>
        </p:nvSpPr>
        <p:spPr>
          <a:xfrm>
            <a:off x="7991317" y="4263757"/>
            <a:ext cx="3326679" cy="1815882"/>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Margitta </a:t>
            </a:r>
            <a:r>
              <a:rPr lang="de-DE" sz="1400" b="1" err="1">
                <a:solidFill>
                  <a:schemeClr val="tx1">
                    <a:lumMod val="75000"/>
                    <a:lumOff val="25000"/>
                  </a:schemeClr>
                </a:solidFill>
                <a:latin typeface="Arial" panose="020B0604020202020204" pitchFamily="34" charset="0"/>
                <a:cs typeface="Arial" panose="020B0604020202020204" pitchFamily="34" charset="0"/>
              </a:rPr>
              <a:t>Minah</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a:solidFill>
                  <a:schemeClr val="tx1">
                    <a:lumMod val="75000"/>
                    <a:lumOff val="25000"/>
                  </a:schemeClr>
                </a:solidFill>
                <a:latin typeface="Arial" panose="020B0604020202020204" pitchFamily="34" charset="0"/>
                <a:cs typeface="Arial" panose="020B0604020202020204" pitchFamily="34" charset="0"/>
              </a:rPr>
              <a:t>Young </a:t>
            </a:r>
            <a:r>
              <a:rPr lang="de-DE" sz="1400" err="1">
                <a:solidFill>
                  <a:schemeClr val="tx1">
                    <a:lumMod val="75000"/>
                    <a:lumOff val="25000"/>
                  </a:schemeClr>
                </a:solidFill>
                <a:latin typeface="Arial" panose="020B0604020202020204" pitchFamily="34" charset="0"/>
                <a:cs typeface="Arial" panose="020B0604020202020204" pitchFamily="34" charset="0"/>
              </a:rPr>
              <a:t>experts</a:t>
            </a:r>
            <a:r>
              <a:rPr lang="de-DE" sz="1400">
                <a:solidFill>
                  <a:schemeClr val="tx1">
                    <a:lumMod val="75000"/>
                    <a:lumOff val="25000"/>
                  </a:schemeClr>
                </a:solidFill>
                <a:latin typeface="Arial" panose="020B0604020202020204" pitchFamily="34" charset="0"/>
                <a:cs typeface="Arial" panose="020B0604020202020204" pitchFamily="34" charset="0"/>
              </a:rPr>
              <a:t> form </a:t>
            </a:r>
            <a:r>
              <a:rPr lang="de-DE" sz="1400" err="1">
                <a:solidFill>
                  <a:schemeClr val="tx1">
                    <a:lumMod val="75000"/>
                    <a:lumOff val="25000"/>
                  </a:schemeClr>
                </a:solidFill>
                <a:latin typeface="Arial" panose="020B0604020202020204" pitchFamily="34" charset="0"/>
                <a:cs typeface="Arial" panose="020B0604020202020204" pitchFamily="34" charset="0"/>
              </a:rPr>
              <a:t>the</a:t>
            </a:r>
            <a:r>
              <a:rPr lang="de-DE" sz="1400">
                <a:solidFill>
                  <a:schemeClr val="tx1">
                    <a:lumMod val="75000"/>
                    <a:lumOff val="25000"/>
                  </a:schemeClr>
                </a:solidFill>
                <a:latin typeface="Arial" panose="020B0604020202020204" pitchFamily="34" charset="0"/>
                <a:cs typeface="Arial" panose="020B0604020202020204" pitchFamily="34" charset="0"/>
              </a:rPr>
              <a:t> globale </a:t>
            </a:r>
            <a:r>
              <a:rPr lang="de-DE" sz="1400" err="1">
                <a:solidFill>
                  <a:schemeClr val="tx1">
                    <a:lumMod val="75000"/>
                    <a:lumOff val="25000"/>
                  </a:schemeClr>
                </a:solidFill>
                <a:latin typeface="Arial" panose="020B0604020202020204" pitchFamily="34" charset="0"/>
                <a:cs typeface="Arial" panose="020B0604020202020204" pitchFamily="34" charset="0"/>
              </a:rPr>
              <a:t>north</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increasingly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insecure</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about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their</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role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important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reflect</a:t>
            </a:r>
            <a:r>
              <a:rPr lang="de-DE" sz="1400" b="1">
                <a:solidFill>
                  <a:schemeClr val="tx1">
                    <a:lumMod val="75000"/>
                    <a:lumOff val="25000"/>
                  </a:schemeClr>
                </a:solidFill>
                <a:latin typeface="Arial" panose="020B0604020202020204" pitchFamily="34" charset="0"/>
                <a:cs typeface="Arial" panose="020B0604020202020204" pitchFamily="34" charset="0"/>
              </a:rPr>
              <a:t> on </a:t>
            </a:r>
            <a:r>
              <a:rPr lang="de-DE" sz="1400" b="1" err="1">
                <a:solidFill>
                  <a:schemeClr val="tx1">
                    <a:lumMod val="75000"/>
                    <a:lumOff val="25000"/>
                  </a:schemeClr>
                </a:solidFill>
                <a:latin typeface="Arial" panose="020B0604020202020204" pitchFamily="34" charset="0"/>
                <a:cs typeface="Arial" panose="020B0604020202020204" pitchFamily="34" charset="0"/>
              </a:rPr>
              <a:t>values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privileges</a:t>
            </a:r>
            <a:r>
              <a:rPr lang="de-DE" sz="1400" b="1">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positioning</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strengthen</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them</a:t>
            </a:r>
            <a:r>
              <a:rPr lang="de-DE" sz="1400">
                <a:solidFill>
                  <a:schemeClr val="tx1">
                    <a:lumMod val="75000"/>
                    <a:lumOff val="25000"/>
                  </a:schemeClr>
                </a:solidFill>
                <a:latin typeface="Arial" panose="020B0604020202020204" pitchFamily="34" charset="0"/>
                <a:cs typeface="Arial" panose="020B0604020202020204" pitchFamily="34" charset="0"/>
              </a:rPr>
              <a:t>. Programmes </a:t>
            </a:r>
            <a:r>
              <a:rPr lang="de-DE" sz="1400" err="1">
                <a:solidFill>
                  <a:schemeClr val="tx1">
                    <a:lumMod val="75000"/>
                    <a:lumOff val="25000"/>
                  </a:schemeClr>
                </a:solidFill>
                <a:latin typeface="Arial" panose="020B0604020202020204" pitchFamily="34" charset="0"/>
                <a:cs typeface="Arial" panose="020B0604020202020204" pitchFamily="34" charset="0"/>
              </a:rPr>
              <a:t>have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align</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with</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future</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demands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a:solidFill>
                  <a:schemeClr val="tx1">
                    <a:lumMod val="75000"/>
                    <a:lumOff val="25000"/>
                  </a:schemeClr>
                </a:solidFill>
                <a:latin typeface="Arial" panose="020B0604020202020204" pitchFamily="34" charset="0"/>
                <a:cs typeface="Arial" panose="020B0604020202020204" pitchFamily="34" charset="0"/>
              </a:rPr>
              <a:t>like </a:t>
            </a:r>
            <a:r>
              <a:rPr lang="de-DE" sz="1400" b="1">
                <a:solidFill>
                  <a:schemeClr val="tx1">
                    <a:lumMod val="75000"/>
                    <a:lumOff val="25000"/>
                  </a:schemeClr>
                </a:solidFill>
                <a:latin typeface="Arial" panose="020B0604020202020204" pitchFamily="34" charset="0"/>
                <a:cs typeface="Arial" panose="020B0604020202020204" pitchFamily="34" charset="0"/>
              </a:rPr>
              <a:t>digital </a:t>
            </a:r>
            <a:r>
              <a:rPr lang="de-DE" sz="1400" b="1" err="1">
                <a:solidFill>
                  <a:schemeClr val="tx1">
                    <a:lumMod val="75000"/>
                    <a:lumOff val="25000"/>
                  </a:schemeClr>
                </a:solidFill>
                <a:latin typeface="Arial" panose="020B0604020202020204" pitchFamily="34" charset="0"/>
                <a:cs typeface="Arial" panose="020B0604020202020204" pitchFamily="34" charset="0"/>
              </a:rPr>
              <a:t>skills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or</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crisis</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management</a:t>
            </a:r>
            <a:r>
              <a:rPr lang="de-DE" sz="14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9" name="Textfeld 38">
            <a:extLst>
              <a:ext uri="{FF2B5EF4-FFF2-40B4-BE49-F238E27FC236}">
                <a16:creationId xmlns:a16="http://schemas.microsoft.com/office/drawing/2014/main" id="{5981562E-8AB8-53E6-7AA9-79270096C951}"/>
              </a:ext>
            </a:extLst>
          </p:cNvPr>
          <p:cNvSpPr txBox="1"/>
          <p:nvPr/>
        </p:nvSpPr>
        <p:spPr>
          <a:xfrm>
            <a:off x="7274665" y="1971288"/>
            <a:ext cx="4527784" cy="954107"/>
          </a:xfrm>
          <a:prstGeom prst="rect">
            <a:avLst/>
          </a:prstGeom>
          <a:solidFill>
            <a:srgbClr val="FFEDB3"/>
          </a:solidFill>
        </p:spPr>
        <p:txBody>
          <a:bodyPr wrap="square" rtlCol="0">
            <a:spAutoFit/>
          </a:bodyPr>
          <a:lstStyle/>
          <a:p>
            <a:r>
              <a:rPr lang="de-DE" sz="1400" b="1">
                <a:solidFill>
                  <a:schemeClr val="tx1">
                    <a:lumMod val="75000"/>
                    <a:lumOff val="25000"/>
                  </a:schemeClr>
                </a:solidFill>
                <a:latin typeface="Arial" panose="020B0604020202020204" pitchFamily="34" charset="0"/>
                <a:cs typeface="Arial" panose="020B0604020202020204" pitchFamily="34" charset="0"/>
              </a:rPr>
              <a:t>Jimena </a:t>
            </a:r>
            <a:r>
              <a:rPr lang="de-DE" sz="1400" b="1" err="1">
                <a:solidFill>
                  <a:schemeClr val="tx1">
                    <a:lumMod val="75000"/>
                    <a:lumOff val="25000"/>
                  </a:schemeClr>
                </a:solidFill>
                <a:latin typeface="Arial" panose="020B0604020202020204" pitchFamily="34" charset="0"/>
                <a:cs typeface="Arial" panose="020B0604020202020204" pitchFamily="34" charset="0"/>
              </a:rPr>
              <a:t>Pereya</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a:solidFill>
                  <a:schemeClr val="tx1">
                    <a:lumMod val="75000"/>
                    <a:lumOff val="25000"/>
                  </a:schemeClr>
                </a:solidFill>
                <a:latin typeface="Arial" panose="020B0604020202020204" pitchFamily="34" charset="0"/>
                <a:cs typeface="Arial" panose="020B0604020202020204" pitchFamily="34" charset="0"/>
              </a:rPr>
              <a:t>Living in a „</a:t>
            </a:r>
            <a:r>
              <a:rPr lang="de-DE" sz="1400" b="1">
                <a:solidFill>
                  <a:schemeClr val="tx1">
                    <a:lumMod val="75000"/>
                    <a:lumOff val="25000"/>
                  </a:schemeClr>
                </a:solidFill>
                <a:latin typeface="Arial" panose="020B0604020202020204" pitchFamily="34" charset="0"/>
                <a:cs typeface="Arial" panose="020B0604020202020204" pitchFamily="34" charset="0"/>
              </a:rPr>
              <a:t>VUCA </a:t>
            </a:r>
            <a:r>
              <a:rPr lang="de-DE" sz="1400" b="1" err="1">
                <a:solidFill>
                  <a:schemeClr val="tx1">
                    <a:lumMod val="75000"/>
                    <a:lumOff val="25000"/>
                  </a:schemeClr>
                </a:solidFill>
                <a:latin typeface="Arial" panose="020B0604020202020204" pitchFamily="34" charset="0"/>
                <a:cs typeface="Arial" panose="020B0604020202020204" pitchFamily="34" charset="0"/>
              </a:rPr>
              <a:t>world</a:t>
            </a:r>
            <a:r>
              <a:rPr lang="de-DE" sz="1400">
                <a:solidFill>
                  <a:schemeClr val="tx1">
                    <a:lumMod val="75000"/>
                    <a:lumOff val="25000"/>
                  </a:schemeClr>
                </a:solidFill>
                <a:latin typeface="Arial" panose="020B0604020202020204" pitchFamily="34" charset="0"/>
                <a:cs typeface="Arial" panose="020B0604020202020204" pitchFamily="34" charset="0"/>
              </a:rPr>
              <a:t>“ – </a:t>
            </a:r>
            <a:r>
              <a:rPr lang="de-DE" sz="1400" b="1" err="1">
                <a:solidFill>
                  <a:schemeClr val="tx1">
                    <a:lumMod val="75000"/>
                    <a:lumOff val="25000"/>
                  </a:schemeClr>
                </a:solidFill>
                <a:latin typeface="Arial" panose="020B0604020202020204" pitchFamily="34" charset="0"/>
                <a:cs typeface="Arial" panose="020B0604020202020204" pitchFamily="34" charset="0"/>
              </a:rPr>
              <a:t>volatility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uncertainty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ambuigity</a:t>
            </a:r>
            <a:r>
              <a:rPr lang="de-DE" sz="1400" b="1">
                <a:solidFill>
                  <a:schemeClr val="tx1">
                    <a:lumMod val="75000"/>
                    <a:lumOff val="25000"/>
                  </a:schemeClr>
                </a:solidFill>
                <a:latin typeface="Arial" panose="020B0604020202020204" pitchFamily="34" charset="0"/>
                <a:cs typeface="Arial" panose="020B0604020202020204" pitchFamily="34" charset="0"/>
              </a:rPr>
              <a:t> and </a:t>
            </a:r>
            <a:r>
              <a:rPr lang="de-DE" sz="1400" b="1" err="1">
                <a:solidFill>
                  <a:schemeClr val="tx1">
                    <a:lumMod val="75000"/>
                    <a:lumOff val="25000"/>
                  </a:schemeClr>
                </a:solidFill>
                <a:latin typeface="Arial" panose="020B0604020202020204" pitchFamily="34" charset="0"/>
                <a:cs typeface="Arial" panose="020B0604020202020204" pitchFamily="34" charset="0"/>
              </a:rPr>
              <a:t>complexity</a:t>
            </a:r>
            <a:r>
              <a:rPr lang="de-DE" sz="1400" b="1">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play</a:t>
            </a:r>
            <a:r>
              <a:rPr lang="de-DE" sz="1400">
                <a:solidFill>
                  <a:schemeClr val="tx1">
                    <a:lumMod val="75000"/>
                    <a:lumOff val="25000"/>
                  </a:schemeClr>
                </a:solidFill>
                <a:latin typeface="Arial" panose="020B0604020202020204" pitchFamily="34" charset="0"/>
                <a:cs typeface="Arial" panose="020B0604020202020204" pitchFamily="34" charset="0"/>
              </a:rPr>
              <a:t> an </a:t>
            </a:r>
            <a:r>
              <a:rPr lang="de-DE" sz="1400" err="1">
                <a:solidFill>
                  <a:schemeClr val="tx1">
                    <a:lumMod val="75000"/>
                    <a:lumOff val="25000"/>
                  </a:schemeClr>
                </a:solidFill>
                <a:latin typeface="Arial" panose="020B0604020202020204" pitchFamily="34" charset="0"/>
                <a:cs typeface="Arial" panose="020B0604020202020204" pitchFamily="34" charset="0"/>
              </a:rPr>
              <a:t>increasingly</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important</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role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Experts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need</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to</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be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empathetic</a:t>
            </a:r>
            <a:r>
              <a:rPr lang="de-DE" sz="1400" b="1">
                <a:solidFill>
                  <a:schemeClr val="tx1">
                    <a:lumMod val="75000"/>
                    <a:lumOff val="25000"/>
                  </a:schemeClr>
                </a:solidFill>
                <a:latin typeface="Arial" panose="020B0604020202020204" pitchFamily="34" charset="0"/>
                <a:cs typeface="Arial" panose="020B0604020202020204" pitchFamily="34" charset="0"/>
              </a:rPr>
              <a:t> and flexible</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b="1" err="1">
                <a:solidFill>
                  <a:schemeClr val="tx1">
                    <a:lumMod val="75000"/>
                    <a:lumOff val="25000"/>
                  </a:schemeClr>
                </a:solidFill>
                <a:latin typeface="Arial" panose="020B0604020202020204" pitchFamily="34" charset="0"/>
                <a:cs typeface="Arial" panose="020B0604020202020204" pitchFamily="34" charset="0"/>
              </a:rPr>
              <a:t>facilitators</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of</a:t>
            </a:r>
            <a:r>
              <a:rPr lang="de-DE" sz="1400">
                <a:solidFill>
                  <a:schemeClr val="tx1">
                    <a:lumMod val="75000"/>
                    <a:lumOff val="25000"/>
                  </a:schemeClr>
                </a:solidFill>
                <a:latin typeface="Arial" panose="020B0604020202020204" pitchFamily="34" charset="0"/>
                <a:cs typeface="Arial" panose="020B0604020202020204" pitchFamily="34" charset="0"/>
              </a:rPr>
              <a:t> </a:t>
            </a:r>
            <a:r>
              <a:rPr lang="de-DE" sz="1400" err="1">
                <a:solidFill>
                  <a:schemeClr val="tx1">
                    <a:lumMod val="75000"/>
                    <a:lumOff val="25000"/>
                  </a:schemeClr>
                </a:solidFill>
                <a:latin typeface="Arial" panose="020B0604020202020204" pitchFamily="34" charset="0"/>
                <a:cs typeface="Arial" panose="020B0604020202020204" pitchFamily="34" charset="0"/>
              </a:rPr>
              <a:t>processes</a:t>
            </a:r>
            <a:r>
              <a:rPr lang="de-DE" sz="1400">
                <a:solidFill>
                  <a:schemeClr val="tx1">
                    <a:lumMod val="75000"/>
                    <a:lumOff val="25000"/>
                  </a:schemeClr>
                </a:solidFill>
                <a:latin typeface="Arial" panose="020B0604020202020204" pitchFamily="34" charset="0"/>
                <a:cs typeface="Arial" panose="020B0604020202020204" pitchFamily="34" charset="0"/>
              </a:rPr>
              <a:t>. </a:t>
            </a:r>
          </a:p>
        </p:txBody>
      </p:sp>
      <p:pic>
        <p:nvPicPr>
          <p:cNvPr id="23" name="Grafik 22">
            <a:extLst>
              <a:ext uri="{FF2B5EF4-FFF2-40B4-BE49-F238E27FC236}">
                <a16:creationId xmlns:a16="http://schemas.microsoft.com/office/drawing/2014/main" id="{1D52338E-32A7-0ABD-3D02-37F3D49458ED}"/>
              </a:ext>
            </a:extLst>
          </p:cNvPr>
          <p:cNvPicPr/>
          <p:nvPr/>
        </p:nvPicPr>
        <p:blipFill>
          <a:blip r:embed="rId6">
            <a:extLst>
              <a:ext uri="{BEBA8EAE-BF5A-486C-A8C5-ECC9F3942E4B}">
                <a14:imgProps xmlns:a14="http://schemas.microsoft.com/office/drawing/2010/main">
                  <a14:imgLayer r:embed="rId7">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24" name="Grafik 23">
            <a:extLst>
              <a:ext uri="{FF2B5EF4-FFF2-40B4-BE49-F238E27FC236}">
                <a16:creationId xmlns:a16="http://schemas.microsoft.com/office/drawing/2014/main" id="{4E4337BF-973E-5FED-B256-114005F31428}"/>
              </a:ext>
            </a:extLst>
          </p:cNvPr>
          <p:cNvPicPr>
            <a:picLocks/>
          </p:cNvPicPr>
          <p:nvPr/>
        </p:nvPicPr>
        <p:blipFill>
          <a:blip r:embed="rId8">
            <a:extLst>
              <a:ext uri="{BEBA8EAE-BF5A-486C-A8C5-ECC9F3942E4B}">
                <a14:imgProps xmlns:a14="http://schemas.microsoft.com/office/drawing/2010/main">
                  <a14:imgLayer r:embed="rId7">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2066287" y="6435520"/>
            <a:ext cx="287895" cy="260449"/>
          </a:xfrm>
          <a:prstGeom prst="rect">
            <a:avLst/>
          </a:prstGeom>
        </p:spPr>
      </p:pic>
      <p:pic>
        <p:nvPicPr>
          <p:cNvPr id="29" name="Grafik 28">
            <a:extLst>
              <a:ext uri="{FF2B5EF4-FFF2-40B4-BE49-F238E27FC236}">
                <a16:creationId xmlns:a16="http://schemas.microsoft.com/office/drawing/2014/main" id="{A1A14545-2EB3-2F2E-5C24-48A7BC92CAB3}"/>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7">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992112" y="6220773"/>
            <a:ext cx="720000" cy="540000"/>
          </a:xfrm>
          <a:prstGeom prst="rect">
            <a:avLst/>
          </a:prstGeom>
        </p:spPr>
      </p:pic>
      <p:pic>
        <p:nvPicPr>
          <p:cNvPr id="31" name="Grafik 30">
            <a:extLst>
              <a:ext uri="{FF2B5EF4-FFF2-40B4-BE49-F238E27FC236}">
                <a16:creationId xmlns:a16="http://schemas.microsoft.com/office/drawing/2014/main" id="{F49A4371-BCD5-AB29-B9E1-819DFBFF4329}"/>
              </a:ext>
            </a:extLst>
          </p:cNvPr>
          <p:cNvPicPr>
            <a:picLocks/>
          </p:cNvPicPr>
          <p:nvPr/>
        </p:nvPicPr>
        <p:blipFill>
          <a:blip r:embed="rId10">
            <a:extLst>
              <a:ext uri="{BEBA8EAE-BF5A-486C-A8C5-ECC9F3942E4B}">
                <a14:imgProps xmlns:a14="http://schemas.microsoft.com/office/drawing/2010/main">
                  <a14:imgLayer r:embed="rId7">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702579" y="6480551"/>
            <a:ext cx="281892" cy="215418"/>
          </a:xfrm>
          <a:prstGeom prst="rect">
            <a:avLst/>
          </a:prstGeom>
        </p:spPr>
      </p:pic>
      <p:sp>
        <p:nvSpPr>
          <p:cNvPr id="2" name="Textfeld 1">
            <a:extLst>
              <a:ext uri="{FF2B5EF4-FFF2-40B4-BE49-F238E27FC236}">
                <a16:creationId xmlns:a16="http://schemas.microsoft.com/office/drawing/2014/main" id="{904F0AF6-70E9-3DEB-4056-F84432328E41}"/>
              </a:ext>
            </a:extLst>
          </p:cNvPr>
          <p:cNvSpPr txBox="1"/>
          <p:nvPr/>
        </p:nvSpPr>
        <p:spPr>
          <a:xfrm>
            <a:off x="2486297" y="999456"/>
            <a:ext cx="7219401" cy="461665"/>
          </a:xfrm>
          <a:prstGeom prst="rect">
            <a:avLst/>
          </a:prstGeom>
          <a:noFill/>
        </p:spPr>
        <p:txBody>
          <a:bodyPr wrap="square" rtlCol="0">
            <a:spAutoFit/>
          </a:bodyPr>
          <a:lstStyle/>
          <a:p>
            <a:pPr algn="ctr"/>
            <a:r>
              <a:rPr lang="de-DE" sz="2400" b="1">
                <a:latin typeface="Arial" panose="020B0604020202020204" pitchFamily="34" charset="0"/>
                <a:cs typeface="Arial" panose="020B0604020202020204" pitchFamily="34" charset="0"/>
              </a:rPr>
              <a:t>Future Skills </a:t>
            </a:r>
            <a:r>
              <a:rPr lang="de-DE" sz="2400" b="1" err="1">
                <a:latin typeface="Arial" panose="020B0604020202020204" pitchFamily="34" charset="0"/>
                <a:cs typeface="Arial" panose="020B0604020202020204" pitchFamily="34" charset="0"/>
              </a:rPr>
              <a:t>for</a:t>
            </a:r>
            <a:r>
              <a:rPr lang="de-DE" sz="2400" b="1">
                <a:latin typeface="Arial" panose="020B0604020202020204" pitchFamily="34" charset="0"/>
                <a:cs typeface="Arial" panose="020B0604020202020204" pitchFamily="34" charset="0"/>
              </a:rPr>
              <a:t> Development </a:t>
            </a:r>
            <a:r>
              <a:rPr lang="de-DE" sz="2400" b="1" err="1">
                <a:latin typeface="Arial" panose="020B0604020202020204" pitchFamily="34" charset="0"/>
                <a:cs typeface="Arial" panose="020B0604020202020204" pitchFamily="34" charset="0"/>
              </a:rPr>
              <a:t>Cooperation</a:t>
            </a:r>
            <a:endParaRPr lang="de-DE"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2583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096CAE4-C7F8-FE94-28CE-B4267D35903F}"/>
              </a:ext>
            </a:extLst>
          </p:cNvPr>
          <p:cNvPicPr/>
          <p:nvPr/>
        </p:nvPicPr>
        <p:blipFill>
          <a:blip r:embed="rId2">
            <a:alphaModFix amt="83000"/>
          </a:blip>
          <a:srcRect t="59246" r="425" b="-1"/>
          <a:stretch/>
        </p:blipFill>
        <p:spPr>
          <a:xfrm>
            <a:off x="188732" y="106777"/>
            <a:ext cx="11814535" cy="6644445"/>
          </a:xfrm>
          <a:prstGeom prst="rect">
            <a:avLst/>
          </a:prstGeom>
          <a:effectLst>
            <a:softEdge rad="0"/>
          </a:effectLst>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17" name="Textfeld 16">
            <a:extLst>
              <a:ext uri="{FF2B5EF4-FFF2-40B4-BE49-F238E27FC236}">
                <a16:creationId xmlns:a16="http://schemas.microsoft.com/office/drawing/2014/main" id="{02CC11B9-87B8-03A5-C98F-4F333A89A894}"/>
              </a:ext>
            </a:extLst>
          </p:cNvPr>
          <p:cNvSpPr txBox="1"/>
          <p:nvPr/>
        </p:nvSpPr>
        <p:spPr>
          <a:xfrm>
            <a:off x="920696" y="2469553"/>
            <a:ext cx="2373849" cy="276999"/>
          </a:xfrm>
          <a:prstGeom prst="rect">
            <a:avLst/>
          </a:prstGeom>
          <a:noFill/>
        </p:spPr>
        <p:txBody>
          <a:bodyPr wrap="square" lIns="91440" tIns="45720" rIns="91440" bIns="45720" rtlCol="0" anchor="t">
            <a:spAutoFit/>
          </a:bodyPr>
          <a:lstStyle/>
          <a:p>
            <a:r>
              <a:rPr lang="de-DE" sz="1200" err="1">
                <a:latin typeface="Arial"/>
                <a:cs typeface="Arial"/>
              </a:rPr>
              <a:t>What</a:t>
            </a:r>
            <a:r>
              <a:rPr lang="de-DE" sz="1200">
                <a:latin typeface="Arial"/>
                <a:cs typeface="Arial"/>
              </a:rPr>
              <a:t> </a:t>
            </a:r>
            <a:r>
              <a:rPr lang="de-DE" sz="1200" err="1">
                <a:latin typeface="Arial"/>
                <a:cs typeface="Arial"/>
              </a:rPr>
              <a:t>is</a:t>
            </a:r>
            <a:r>
              <a:rPr lang="de-DE" sz="1200">
                <a:latin typeface="Arial"/>
                <a:cs typeface="Arial"/>
              </a:rPr>
              <a:t> </a:t>
            </a:r>
            <a:r>
              <a:rPr lang="de-DE" sz="1200" err="1">
                <a:latin typeface="Arial"/>
                <a:cs typeface="Arial"/>
              </a:rPr>
              <a:t>the</a:t>
            </a:r>
            <a:r>
              <a:rPr lang="de-DE" sz="1200">
                <a:latin typeface="Arial"/>
                <a:cs typeface="Arial"/>
              </a:rPr>
              <a:t> </a:t>
            </a:r>
            <a:r>
              <a:rPr lang="de-DE" sz="1200" err="1">
                <a:latin typeface="Arial"/>
                <a:cs typeface="Arial"/>
              </a:rPr>
              <a:t>general</a:t>
            </a:r>
            <a:r>
              <a:rPr lang="de-DE" sz="1200">
                <a:latin typeface="Arial"/>
                <a:cs typeface="Arial"/>
              </a:rPr>
              <a:t> </a:t>
            </a:r>
            <a:r>
              <a:rPr lang="de-DE" sz="1200" err="1">
                <a:latin typeface="Arial"/>
                <a:cs typeface="Arial"/>
              </a:rPr>
              <a:t>objective</a:t>
            </a:r>
            <a:r>
              <a:rPr lang="de-DE" sz="1200">
                <a:latin typeface="Arial"/>
                <a:cs typeface="Arial"/>
              </a:rPr>
              <a:t>?</a:t>
            </a:r>
            <a:endParaRPr lang="de-DE" sz="1200">
              <a:solidFill>
                <a:srgbClr val="469DA4"/>
              </a:solidFill>
              <a:latin typeface="Arial"/>
              <a:cs typeface="Arial"/>
            </a:endParaRPr>
          </a:p>
        </p:txBody>
      </p:sp>
      <p:sp>
        <p:nvSpPr>
          <p:cNvPr id="18" name="Textfeld 17">
            <a:extLst>
              <a:ext uri="{FF2B5EF4-FFF2-40B4-BE49-F238E27FC236}">
                <a16:creationId xmlns:a16="http://schemas.microsoft.com/office/drawing/2014/main" id="{7F1711FF-D718-901F-039E-D8409829A411}"/>
              </a:ext>
            </a:extLst>
          </p:cNvPr>
          <p:cNvSpPr txBox="1"/>
          <p:nvPr/>
        </p:nvSpPr>
        <p:spPr>
          <a:xfrm>
            <a:off x="3874289" y="2465972"/>
            <a:ext cx="2308546" cy="276999"/>
          </a:xfrm>
          <a:prstGeom prst="rect">
            <a:avLst/>
          </a:prstGeom>
          <a:noFill/>
        </p:spPr>
        <p:txBody>
          <a:bodyPr wrap="square" rtlCol="0">
            <a:spAutoFit/>
          </a:bodyPr>
          <a:lstStyle/>
          <a:p>
            <a:r>
              <a:rPr lang="de-DE" sz="1200" err="1">
                <a:latin typeface="Arial"/>
                <a:cs typeface="Arial"/>
              </a:rPr>
              <a:t>Which</a:t>
            </a:r>
            <a:r>
              <a:rPr lang="de-DE" sz="1200">
                <a:latin typeface="Arial"/>
                <a:cs typeface="Arial"/>
              </a:rPr>
              <a:t> </a:t>
            </a:r>
            <a:r>
              <a:rPr lang="de-DE" sz="1200" err="1">
                <a:latin typeface="Arial"/>
                <a:cs typeface="Arial"/>
              </a:rPr>
              <a:t>skills</a:t>
            </a:r>
            <a:r>
              <a:rPr lang="de-DE" sz="1200">
                <a:latin typeface="Arial"/>
                <a:cs typeface="Arial"/>
              </a:rPr>
              <a:t> </a:t>
            </a:r>
            <a:r>
              <a:rPr lang="de-DE" sz="1200" err="1">
                <a:latin typeface="Arial"/>
                <a:cs typeface="Arial"/>
              </a:rPr>
              <a:t>are</a:t>
            </a:r>
            <a:r>
              <a:rPr lang="de-DE" sz="1200">
                <a:latin typeface="Arial"/>
                <a:cs typeface="Arial"/>
              </a:rPr>
              <a:t> </a:t>
            </a:r>
            <a:r>
              <a:rPr lang="de-DE" sz="1200" err="1">
                <a:latin typeface="Arial"/>
                <a:cs typeface="Arial"/>
              </a:rPr>
              <a:t>needed</a:t>
            </a:r>
            <a:r>
              <a:rPr lang="de-DE" sz="1200">
                <a:latin typeface="Arial"/>
                <a:cs typeface="Arial"/>
              </a:rPr>
              <a:t>?</a:t>
            </a:r>
            <a:endParaRPr lang="de-DE" sz="1200">
              <a:solidFill>
                <a:srgbClr val="469DA4"/>
              </a:solidFill>
              <a:latin typeface="Arial"/>
              <a:cs typeface="Arial"/>
            </a:endParaRPr>
          </a:p>
        </p:txBody>
      </p:sp>
      <p:sp>
        <p:nvSpPr>
          <p:cNvPr id="19" name="Textfeld 18">
            <a:extLst>
              <a:ext uri="{FF2B5EF4-FFF2-40B4-BE49-F238E27FC236}">
                <a16:creationId xmlns:a16="http://schemas.microsoft.com/office/drawing/2014/main" id="{AF6F85BA-C880-9329-A8C3-8BB52BA3EBEF}"/>
              </a:ext>
            </a:extLst>
          </p:cNvPr>
          <p:cNvSpPr txBox="1"/>
          <p:nvPr/>
        </p:nvSpPr>
        <p:spPr>
          <a:xfrm>
            <a:off x="9930633" y="2456337"/>
            <a:ext cx="1737360" cy="276999"/>
          </a:xfrm>
          <a:prstGeom prst="rect">
            <a:avLst/>
          </a:prstGeom>
          <a:noFill/>
        </p:spPr>
        <p:txBody>
          <a:bodyPr wrap="square" lIns="91440" tIns="45720" rIns="91440" bIns="45720" rtlCol="0" anchor="t">
            <a:spAutoFit/>
          </a:bodyPr>
          <a:lstStyle/>
          <a:p>
            <a:r>
              <a:rPr lang="de-DE" sz="1200" err="1">
                <a:latin typeface="Arial"/>
                <a:cs typeface="Arial"/>
              </a:rPr>
              <a:t>What</a:t>
            </a:r>
            <a:r>
              <a:rPr lang="de-DE" sz="1200">
                <a:latin typeface="Arial"/>
                <a:cs typeface="Arial"/>
              </a:rPr>
              <a:t> </a:t>
            </a:r>
            <a:r>
              <a:rPr lang="de-DE" sz="1200" err="1">
                <a:latin typeface="Arial"/>
                <a:cs typeface="Arial"/>
              </a:rPr>
              <a:t>is</a:t>
            </a:r>
            <a:r>
              <a:rPr lang="de-DE" sz="1200">
                <a:latin typeface="Arial"/>
                <a:cs typeface="Arial"/>
              </a:rPr>
              <a:t> </a:t>
            </a:r>
            <a:r>
              <a:rPr lang="de-DE" sz="1200" err="1">
                <a:latin typeface="Arial"/>
                <a:cs typeface="Arial"/>
              </a:rPr>
              <a:t>challenging</a:t>
            </a:r>
            <a:r>
              <a:rPr lang="de-DE" sz="1200">
                <a:latin typeface="Arial"/>
                <a:cs typeface="Arial"/>
              </a:rPr>
              <a:t>?  </a:t>
            </a:r>
            <a:endParaRPr lang="de-DE" sz="1200">
              <a:solidFill>
                <a:srgbClr val="469DA4"/>
              </a:solidFill>
              <a:latin typeface="Arial"/>
              <a:cs typeface="Arial"/>
            </a:endParaRPr>
          </a:p>
        </p:txBody>
      </p:sp>
      <p:sp>
        <p:nvSpPr>
          <p:cNvPr id="20" name="Textfeld 19">
            <a:extLst>
              <a:ext uri="{FF2B5EF4-FFF2-40B4-BE49-F238E27FC236}">
                <a16:creationId xmlns:a16="http://schemas.microsoft.com/office/drawing/2014/main" id="{31072B8B-5A73-533D-67D4-43476ADB1208}"/>
              </a:ext>
            </a:extLst>
          </p:cNvPr>
          <p:cNvSpPr txBox="1"/>
          <p:nvPr/>
        </p:nvSpPr>
        <p:spPr>
          <a:xfrm>
            <a:off x="6902461" y="2473747"/>
            <a:ext cx="2448428" cy="461665"/>
          </a:xfrm>
          <a:prstGeom prst="rect">
            <a:avLst/>
          </a:prstGeom>
          <a:noFill/>
        </p:spPr>
        <p:txBody>
          <a:bodyPr wrap="square" lIns="91440" tIns="45720" rIns="91440" bIns="45720" rtlCol="0" anchor="t">
            <a:spAutoFit/>
          </a:bodyPr>
          <a:lstStyle/>
          <a:p>
            <a:r>
              <a:rPr lang="de-DE" sz="1200" err="1">
                <a:latin typeface="Arial"/>
                <a:cs typeface="Arial"/>
              </a:rPr>
              <a:t>What</a:t>
            </a:r>
            <a:r>
              <a:rPr lang="de-DE" sz="1200">
                <a:latin typeface="Arial"/>
                <a:cs typeface="Arial"/>
              </a:rPr>
              <a:t> </a:t>
            </a:r>
            <a:r>
              <a:rPr lang="de-DE" sz="1200" err="1">
                <a:latin typeface="Arial"/>
                <a:cs typeface="Arial"/>
              </a:rPr>
              <a:t>are</a:t>
            </a:r>
            <a:r>
              <a:rPr lang="de-DE" sz="1200">
                <a:latin typeface="Arial"/>
                <a:cs typeface="Arial"/>
              </a:rPr>
              <a:t> </a:t>
            </a:r>
            <a:r>
              <a:rPr lang="de-DE" sz="1200" err="1">
                <a:latin typeface="Arial"/>
                <a:cs typeface="Arial"/>
              </a:rPr>
              <a:t>the</a:t>
            </a:r>
            <a:r>
              <a:rPr lang="de-DE" sz="1200">
                <a:latin typeface="Arial"/>
                <a:cs typeface="Arial"/>
              </a:rPr>
              <a:t> </a:t>
            </a:r>
            <a:r>
              <a:rPr lang="de-DE" sz="1200" err="1">
                <a:latin typeface="Arial"/>
                <a:cs typeface="Arial"/>
              </a:rPr>
              <a:t>methods</a:t>
            </a:r>
            <a:r>
              <a:rPr lang="de-DE" sz="1200">
                <a:latin typeface="Arial"/>
                <a:cs typeface="Arial"/>
              </a:rPr>
              <a:t> and </a:t>
            </a:r>
            <a:r>
              <a:rPr lang="de-DE" sz="1200" err="1">
                <a:latin typeface="Arial"/>
                <a:cs typeface="Arial"/>
              </a:rPr>
              <a:t>formats</a:t>
            </a:r>
            <a:r>
              <a:rPr lang="de-DE" sz="1200">
                <a:latin typeface="Arial"/>
                <a:cs typeface="Arial"/>
              </a:rPr>
              <a:t>?</a:t>
            </a:r>
            <a:endParaRPr lang="de-DE" sz="1200">
              <a:solidFill>
                <a:srgbClr val="469DA4"/>
              </a:solidFill>
              <a:latin typeface="Arial"/>
              <a:cs typeface="Arial"/>
            </a:endParaRPr>
          </a:p>
        </p:txBody>
      </p:sp>
      <p:sp>
        <p:nvSpPr>
          <p:cNvPr id="35" name="Ellipse 34">
            <a:extLst>
              <a:ext uri="{FF2B5EF4-FFF2-40B4-BE49-F238E27FC236}">
                <a16:creationId xmlns:a16="http://schemas.microsoft.com/office/drawing/2014/main" id="{58F7FBBF-DADA-72ED-1E42-2DAB0D5226BB}"/>
              </a:ext>
            </a:extLst>
          </p:cNvPr>
          <p:cNvSpPr/>
          <p:nvPr/>
        </p:nvSpPr>
        <p:spPr>
          <a:xfrm>
            <a:off x="504527" y="2455357"/>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1</a:t>
            </a:r>
          </a:p>
        </p:txBody>
      </p:sp>
      <p:sp>
        <p:nvSpPr>
          <p:cNvPr id="37" name="Ellipse 36">
            <a:extLst>
              <a:ext uri="{FF2B5EF4-FFF2-40B4-BE49-F238E27FC236}">
                <a16:creationId xmlns:a16="http://schemas.microsoft.com/office/drawing/2014/main" id="{FD77DE09-AEC4-CD17-F350-141FFF9C2A2E}"/>
              </a:ext>
            </a:extLst>
          </p:cNvPr>
          <p:cNvSpPr/>
          <p:nvPr/>
        </p:nvSpPr>
        <p:spPr>
          <a:xfrm>
            <a:off x="3489937" y="2469553"/>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2</a:t>
            </a:r>
          </a:p>
        </p:txBody>
      </p:sp>
      <p:sp>
        <p:nvSpPr>
          <p:cNvPr id="39" name="Ellipse 38">
            <a:extLst>
              <a:ext uri="{FF2B5EF4-FFF2-40B4-BE49-F238E27FC236}">
                <a16:creationId xmlns:a16="http://schemas.microsoft.com/office/drawing/2014/main" id="{173C3D03-A511-4B39-A049-193DD650B20B}"/>
              </a:ext>
            </a:extLst>
          </p:cNvPr>
          <p:cNvSpPr/>
          <p:nvPr/>
        </p:nvSpPr>
        <p:spPr>
          <a:xfrm>
            <a:off x="6518109" y="2473747"/>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3</a:t>
            </a:r>
          </a:p>
        </p:txBody>
      </p:sp>
      <p:sp>
        <p:nvSpPr>
          <p:cNvPr id="43" name="Ellipse 42">
            <a:extLst>
              <a:ext uri="{FF2B5EF4-FFF2-40B4-BE49-F238E27FC236}">
                <a16:creationId xmlns:a16="http://schemas.microsoft.com/office/drawing/2014/main" id="{D7572F35-2D11-C9CA-A07D-2DB42FF1B130}"/>
              </a:ext>
            </a:extLst>
          </p:cNvPr>
          <p:cNvSpPr/>
          <p:nvPr/>
        </p:nvSpPr>
        <p:spPr>
          <a:xfrm>
            <a:off x="9546281" y="2469553"/>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4</a:t>
            </a:r>
          </a:p>
        </p:txBody>
      </p:sp>
      <p:sp>
        <p:nvSpPr>
          <p:cNvPr id="50" name="Textfeld 49">
            <a:extLst>
              <a:ext uri="{FF2B5EF4-FFF2-40B4-BE49-F238E27FC236}">
                <a16:creationId xmlns:a16="http://schemas.microsoft.com/office/drawing/2014/main" id="{AAFE13F8-BD2D-8B53-1AFD-9FD0A3181D0C}"/>
              </a:ext>
            </a:extLst>
          </p:cNvPr>
          <p:cNvSpPr txBox="1"/>
          <p:nvPr/>
        </p:nvSpPr>
        <p:spPr>
          <a:xfrm>
            <a:off x="522760" y="1754945"/>
            <a:ext cx="1101711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err="1">
                <a:latin typeface="Arial" panose="020B0604020202020204" pitchFamily="34" charset="0"/>
                <a:cs typeface="Arial" panose="020B0604020202020204" pitchFamily="34" charset="0"/>
              </a:rPr>
              <a:t>Creating</a:t>
            </a:r>
            <a:r>
              <a:rPr lang="de-DE" sz="1400" b="1">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research</a:t>
            </a:r>
            <a:r>
              <a:rPr lang="de-DE" sz="1400" b="1">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partnerships</a:t>
            </a:r>
            <a:r>
              <a:rPr lang="de-DE" sz="1400" b="1">
                <a:latin typeface="Arial" panose="020B0604020202020204" pitchFamily="34" charset="0"/>
                <a:cs typeface="Arial" panose="020B0604020202020204" pitchFamily="34" charset="0"/>
              </a:rPr>
              <a:t> at </a:t>
            </a:r>
            <a:r>
              <a:rPr lang="de-DE" sz="1400" b="1" err="1">
                <a:latin typeface="Arial" panose="020B0604020202020204" pitchFamily="34" charset="0"/>
                <a:cs typeface="Arial" panose="020B0604020202020204" pitchFamily="34" charset="0"/>
              </a:rPr>
              <a:t>eye</a:t>
            </a:r>
            <a:r>
              <a:rPr lang="de-DE" sz="1400" b="1">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level</a:t>
            </a:r>
            <a:r>
              <a:rPr lang="de-DE" sz="1400" b="1">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between</a:t>
            </a:r>
            <a:r>
              <a:rPr lang="de-DE" sz="1400" b="1">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the</a:t>
            </a:r>
            <a:r>
              <a:rPr lang="de-DE" sz="1400" b="1">
                <a:latin typeface="Arial" panose="020B0604020202020204" pitchFamily="34" charset="0"/>
                <a:cs typeface="Arial" panose="020B0604020202020204" pitchFamily="34" charset="0"/>
              </a:rPr>
              <a:t> Global North and </a:t>
            </a:r>
            <a:r>
              <a:rPr lang="de-DE" sz="1400" b="1" err="1">
                <a:latin typeface="Arial" panose="020B0604020202020204" pitchFamily="34" charset="0"/>
                <a:cs typeface="Arial" panose="020B0604020202020204" pitchFamily="34" charset="0"/>
              </a:rPr>
              <a:t>the</a:t>
            </a:r>
            <a:r>
              <a:rPr lang="de-DE" sz="1400" b="1">
                <a:latin typeface="Arial" panose="020B0604020202020204" pitchFamily="34" charset="0"/>
                <a:cs typeface="Arial" panose="020B0604020202020204" pitchFamily="34" charset="0"/>
              </a:rPr>
              <a:t> Global South </a:t>
            </a:r>
            <a:endPar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0" name="Sprechblase: rechteckig mit abgerundeten Ecken 9">
            <a:extLst>
              <a:ext uri="{FF2B5EF4-FFF2-40B4-BE49-F238E27FC236}">
                <a16:creationId xmlns:a16="http://schemas.microsoft.com/office/drawing/2014/main" id="{49A486B1-C074-8A7E-9894-64B374170D4B}"/>
              </a:ext>
            </a:extLst>
          </p:cNvPr>
          <p:cNvSpPr/>
          <p:nvPr/>
        </p:nvSpPr>
        <p:spPr>
          <a:xfrm>
            <a:off x="500673" y="3465702"/>
            <a:ext cx="2283113" cy="2151158"/>
          </a:xfrm>
          <a:custGeom>
            <a:avLst/>
            <a:gdLst>
              <a:gd name="connsiteX0" fmla="*/ 0 w 2283113"/>
              <a:gd name="connsiteY0" fmla="*/ 358534 h 2151158"/>
              <a:gd name="connsiteX1" fmla="*/ 358534 w 2283113"/>
              <a:gd name="connsiteY1" fmla="*/ 0 h 2151158"/>
              <a:gd name="connsiteX2" fmla="*/ 380519 w 2283113"/>
              <a:gd name="connsiteY2" fmla="*/ 0 h 2151158"/>
              <a:gd name="connsiteX3" fmla="*/ 380519 w 2283113"/>
              <a:gd name="connsiteY3" fmla="*/ 0 h 2151158"/>
              <a:gd name="connsiteX4" fmla="*/ 951297 w 2283113"/>
              <a:gd name="connsiteY4" fmla="*/ 0 h 2151158"/>
              <a:gd name="connsiteX5" fmla="*/ 1408740 w 2283113"/>
              <a:gd name="connsiteY5" fmla="*/ 0 h 2151158"/>
              <a:gd name="connsiteX6" fmla="*/ 1924579 w 2283113"/>
              <a:gd name="connsiteY6" fmla="*/ 0 h 2151158"/>
              <a:gd name="connsiteX7" fmla="*/ 2283113 w 2283113"/>
              <a:gd name="connsiteY7" fmla="*/ 358534 h 2151158"/>
              <a:gd name="connsiteX8" fmla="*/ 2283113 w 2283113"/>
              <a:gd name="connsiteY8" fmla="*/ 779799 h 2151158"/>
              <a:gd name="connsiteX9" fmla="*/ 2283113 w 2283113"/>
              <a:gd name="connsiteY9" fmla="*/ 1254842 h 2151158"/>
              <a:gd name="connsiteX10" fmla="*/ 2283113 w 2283113"/>
              <a:gd name="connsiteY10" fmla="*/ 1254842 h 2151158"/>
              <a:gd name="connsiteX11" fmla="*/ 2283113 w 2283113"/>
              <a:gd name="connsiteY11" fmla="*/ 1792632 h 2151158"/>
              <a:gd name="connsiteX12" fmla="*/ 2283113 w 2283113"/>
              <a:gd name="connsiteY12" fmla="*/ 1792624 h 2151158"/>
              <a:gd name="connsiteX13" fmla="*/ 1924579 w 2283113"/>
              <a:gd name="connsiteY13" fmla="*/ 2151158 h 2151158"/>
              <a:gd name="connsiteX14" fmla="*/ 1467136 w 2283113"/>
              <a:gd name="connsiteY14" fmla="*/ 2151158 h 2151158"/>
              <a:gd name="connsiteX15" fmla="*/ 951297 w 2283113"/>
              <a:gd name="connsiteY15" fmla="*/ 2151158 h 2151158"/>
              <a:gd name="connsiteX16" fmla="*/ 570061 w 2283113"/>
              <a:gd name="connsiteY16" fmla="*/ 2314781 h 2151158"/>
              <a:gd name="connsiteX17" fmla="*/ 173265 w 2283113"/>
              <a:gd name="connsiteY17" fmla="*/ 2485082 h 2151158"/>
              <a:gd name="connsiteX18" fmla="*/ 380519 w 2283113"/>
              <a:gd name="connsiteY18" fmla="*/ 2151158 h 2151158"/>
              <a:gd name="connsiteX19" fmla="*/ 358534 w 2283113"/>
              <a:gd name="connsiteY19" fmla="*/ 2151158 h 2151158"/>
              <a:gd name="connsiteX20" fmla="*/ 0 w 2283113"/>
              <a:gd name="connsiteY20" fmla="*/ 1792624 h 2151158"/>
              <a:gd name="connsiteX21" fmla="*/ 0 w 2283113"/>
              <a:gd name="connsiteY21" fmla="*/ 1792632 h 2151158"/>
              <a:gd name="connsiteX22" fmla="*/ 0 w 2283113"/>
              <a:gd name="connsiteY22" fmla="*/ 1254842 h 2151158"/>
              <a:gd name="connsiteX23" fmla="*/ 0 w 2283113"/>
              <a:gd name="connsiteY23" fmla="*/ 1254842 h 2151158"/>
              <a:gd name="connsiteX24" fmla="*/ 0 w 2283113"/>
              <a:gd name="connsiteY24" fmla="*/ 815651 h 2151158"/>
              <a:gd name="connsiteX25" fmla="*/ 0 w 2283113"/>
              <a:gd name="connsiteY25" fmla="*/ 358534 h 21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3113" h="2151158" fill="none" extrusionOk="0">
                <a:moveTo>
                  <a:pt x="0" y="358534"/>
                </a:moveTo>
                <a:cubicBezTo>
                  <a:pt x="-12018" y="167843"/>
                  <a:pt x="163682" y="43948"/>
                  <a:pt x="358534" y="0"/>
                </a:cubicBezTo>
                <a:cubicBezTo>
                  <a:pt x="367234" y="311"/>
                  <a:pt x="374764" y="-206"/>
                  <a:pt x="380519" y="0"/>
                </a:cubicBezTo>
                <a:lnTo>
                  <a:pt x="380519" y="0"/>
                </a:lnTo>
                <a:cubicBezTo>
                  <a:pt x="628339" y="-26165"/>
                  <a:pt x="744187" y="23434"/>
                  <a:pt x="951297" y="0"/>
                </a:cubicBezTo>
                <a:cubicBezTo>
                  <a:pt x="1152011" y="19969"/>
                  <a:pt x="1192789" y="-6934"/>
                  <a:pt x="1408740" y="0"/>
                </a:cubicBezTo>
                <a:cubicBezTo>
                  <a:pt x="1624691" y="6934"/>
                  <a:pt x="1720994" y="-138"/>
                  <a:pt x="1924579" y="0"/>
                </a:cubicBezTo>
                <a:cubicBezTo>
                  <a:pt x="2148576" y="-6581"/>
                  <a:pt x="2297082" y="187242"/>
                  <a:pt x="2283113" y="358534"/>
                </a:cubicBezTo>
                <a:cubicBezTo>
                  <a:pt x="2275075" y="449841"/>
                  <a:pt x="2296503" y="657562"/>
                  <a:pt x="2283113" y="779799"/>
                </a:cubicBezTo>
                <a:cubicBezTo>
                  <a:pt x="2269723" y="902036"/>
                  <a:pt x="2271142" y="1155551"/>
                  <a:pt x="2283113" y="1254842"/>
                </a:cubicBezTo>
                <a:lnTo>
                  <a:pt x="2283113" y="1254842"/>
                </a:lnTo>
                <a:cubicBezTo>
                  <a:pt x="2264286" y="1479492"/>
                  <a:pt x="2306686" y="1666699"/>
                  <a:pt x="2283113" y="1792632"/>
                </a:cubicBezTo>
                <a:lnTo>
                  <a:pt x="2283113" y="1792624"/>
                </a:lnTo>
                <a:cubicBezTo>
                  <a:pt x="2285260" y="1963912"/>
                  <a:pt x="2096181" y="2165796"/>
                  <a:pt x="1924579" y="2151158"/>
                </a:cubicBezTo>
                <a:cubicBezTo>
                  <a:pt x="1767055" y="2171672"/>
                  <a:pt x="1639087" y="2139581"/>
                  <a:pt x="1467136" y="2151158"/>
                </a:cubicBezTo>
                <a:cubicBezTo>
                  <a:pt x="1295185" y="2162735"/>
                  <a:pt x="1197379" y="2140705"/>
                  <a:pt x="951297" y="2151158"/>
                </a:cubicBezTo>
                <a:cubicBezTo>
                  <a:pt x="867530" y="2206696"/>
                  <a:pt x="650186" y="2266546"/>
                  <a:pt x="570061" y="2314781"/>
                </a:cubicBezTo>
                <a:cubicBezTo>
                  <a:pt x="489936" y="2363016"/>
                  <a:pt x="279039" y="2428678"/>
                  <a:pt x="173265" y="2485082"/>
                </a:cubicBezTo>
                <a:cubicBezTo>
                  <a:pt x="279687" y="2344767"/>
                  <a:pt x="293457" y="2278648"/>
                  <a:pt x="380519" y="2151158"/>
                </a:cubicBezTo>
                <a:cubicBezTo>
                  <a:pt x="374579" y="2151980"/>
                  <a:pt x="366092" y="2150418"/>
                  <a:pt x="358534" y="2151158"/>
                </a:cubicBezTo>
                <a:cubicBezTo>
                  <a:pt x="144406" y="2186704"/>
                  <a:pt x="-13328" y="2015329"/>
                  <a:pt x="0" y="1792624"/>
                </a:cubicBezTo>
                <a:lnTo>
                  <a:pt x="0" y="1792632"/>
                </a:lnTo>
                <a:cubicBezTo>
                  <a:pt x="6761" y="1590908"/>
                  <a:pt x="24992" y="1514677"/>
                  <a:pt x="0" y="1254842"/>
                </a:cubicBezTo>
                <a:lnTo>
                  <a:pt x="0" y="1254842"/>
                </a:lnTo>
                <a:cubicBezTo>
                  <a:pt x="14289" y="1072693"/>
                  <a:pt x="-291" y="931828"/>
                  <a:pt x="0" y="815651"/>
                </a:cubicBezTo>
                <a:cubicBezTo>
                  <a:pt x="291" y="699474"/>
                  <a:pt x="-6097" y="536087"/>
                  <a:pt x="0" y="358534"/>
                </a:cubicBezTo>
                <a:close/>
              </a:path>
              <a:path w="2283113" h="2151158" stroke="0" extrusionOk="0">
                <a:moveTo>
                  <a:pt x="0" y="358534"/>
                </a:moveTo>
                <a:cubicBezTo>
                  <a:pt x="20013" y="194887"/>
                  <a:pt x="170799" y="-5302"/>
                  <a:pt x="358534" y="0"/>
                </a:cubicBezTo>
                <a:cubicBezTo>
                  <a:pt x="365569" y="664"/>
                  <a:pt x="373122" y="9"/>
                  <a:pt x="380519" y="0"/>
                </a:cubicBezTo>
                <a:lnTo>
                  <a:pt x="380519" y="0"/>
                </a:lnTo>
                <a:cubicBezTo>
                  <a:pt x="660370" y="-24688"/>
                  <a:pt x="763387" y="5353"/>
                  <a:pt x="951297" y="0"/>
                </a:cubicBezTo>
                <a:cubicBezTo>
                  <a:pt x="1142865" y="12652"/>
                  <a:pt x="1322495" y="17167"/>
                  <a:pt x="1428205" y="0"/>
                </a:cubicBezTo>
                <a:cubicBezTo>
                  <a:pt x="1533915" y="-17167"/>
                  <a:pt x="1745762" y="15292"/>
                  <a:pt x="1924579" y="0"/>
                </a:cubicBezTo>
                <a:cubicBezTo>
                  <a:pt x="2132318" y="8112"/>
                  <a:pt x="2274036" y="142231"/>
                  <a:pt x="2283113" y="358534"/>
                </a:cubicBezTo>
                <a:cubicBezTo>
                  <a:pt x="2281794" y="589374"/>
                  <a:pt x="2306213" y="675258"/>
                  <a:pt x="2283113" y="824614"/>
                </a:cubicBezTo>
                <a:cubicBezTo>
                  <a:pt x="2260013" y="973970"/>
                  <a:pt x="2280629" y="1164795"/>
                  <a:pt x="2283113" y="1254842"/>
                </a:cubicBezTo>
                <a:lnTo>
                  <a:pt x="2283113" y="1254842"/>
                </a:lnTo>
                <a:cubicBezTo>
                  <a:pt x="2295612" y="1380039"/>
                  <a:pt x="2267260" y="1559545"/>
                  <a:pt x="2283113" y="1792632"/>
                </a:cubicBezTo>
                <a:lnTo>
                  <a:pt x="2283113" y="1792624"/>
                </a:lnTo>
                <a:cubicBezTo>
                  <a:pt x="2306828" y="1989391"/>
                  <a:pt x="2151856" y="2164671"/>
                  <a:pt x="1924579" y="2151158"/>
                </a:cubicBezTo>
                <a:cubicBezTo>
                  <a:pt x="1691109" y="2148867"/>
                  <a:pt x="1567772" y="2163038"/>
                  <a:pt x="1447671" y="2151158"/>
                </a:cubicBezTo>
                <a:cubicBezTo>
                  <a:pt x="1327570" y="2139278"/>
                  <a:pt x="1078385" y="2149669"/>
                  <a:pt x="951297" y="2151158"/>
                </a:cubicBezTo>
                <a:cubicBezTo>
                  <a:pt x="768861" y="2218720"/>
                  <a:pt x="737290" y="2238224"/>
                  <a:pt x="585622" y="2308102"/>
                </a:cubicBezTo>
                <a:cubicBezTo>
                  <a:pt x="433954" y="2377980"/>
                  <a:pt x="278846" y="2419226"/>
                  <a:pt x="173265" y="2485082"/>
                </a:cubicBezTo>
                <a:cubicBezTo>
                  <a:pt x="268821" y="2321518"/>
                  <a:pt x="329259" y="2220920"/>
                  <a:pt x="380519" y="2151158"/>
                </a:cubicBezTo>
                <a:cubicBezTo>
                  <a:pt x="370633" y="2150282"/>
                  <a:pt x="369240" y="2152154"/>
                  <a:pt x="358534" y="2151158"/>
                </a:cubicBezTo>
                <a:cubicBezTo>
                  <a:pt x="169512" y="2138010"/>
                  <a:pt x="-10745" y="1979954"/>
                  <a:pt x="0" y="1792624"/>
                </a:cubicBezTo>
                <a:lnTo>
                  <a:pt x="0" y="1792632"/>
                </a:lnTo>
                <a:cubicBezTo>
                  <a:pt x="4481" y="1628478"/>
                  <a:pt x="16550" y="1433321"/>
                  <a:pt x="0" y="1254842"/>
                </a:cubicBezTo>
                <a:lnTo>
                  <a:pt x="0" y="1254842"/>
                </a:lnTo>
                <a:cubicBezTo>
                  <a:pt x="-20379" y="1135597"/>
                  <a:pt x="-7876" y="1016660"/>
                  <a:pt x="0" y="806688"/>
                </a:cubicBezTo>
                <a:cubicBezTo>
                  <a:pt x="7876" y="596716"/>
                  <a:pt x="7837" y="581667"/>
                  <a:pt x="0" y="358534"/>
                </a:cubicBezTo>
                <a:close/>
              </a:path>
            </a:pathLst>
          </a:custGeom>
          <a:solidFill>
            <a:srgbClr val="B2DBDE">
              <a:alpha val="82000"/>
            </a:srgbClr>
          </a:solidFill>
          <a:ln>
            <a:solidFill>
              <a:schemeClr val="tx1">
                <a:lumMod val="50000"/>
                <a:lumOff val="50000"/>
              </a:schemeClr>
            </a:solidFill>
            <a:prstDash val="solid"/>
            <a:extLst>
              <a:ext uri="{C807C97D-BFC1-408E-A445-0C87EB9F89A2}">
                <ask:lineSketchStyleProps xmlns:ask="http://schemas.microsoft.com/office/drawing/2018/sketchyshapes" sd="2125947626">
                  <a:prstGeom prst="wedgeRoundRectCallout">
                    <a:avLst>
                      <a:gd name="adj1" fmla="val -42411"/>
                      <a:gd name="adj2" fmla="val 65523"/>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What are the main objectives and how are they addressed?</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Decolonize knowledge, research and development</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Learn from each other and work at eye-level</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Improve skills for development cooperation and learn working together from the beginning/at junior level</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Partner organizations involved as participants &amp; in leadership</a:t>
            </a:r>
          </a:p>
        </p:txBody>
      </p:sp>
      <p:sp>
        <p:nvSpPr>
          <p:cNvPr id="12" name="Sprechblase: rechteckig mit abgerundeten Ecken 11">
            <a:extLst>
              <a:ext uri="{FF2B5EF4-FFF2-40B4-BE49-F238E27FC236}">
                <a16:creationId xmlns:a16="http://schemas.microsoft.com/office/drawing/2014/main" id="{AAF5C5C2-B3C7-E8FD-47C8-61EDED503F68}"/>
              </a:ext>
            </a:extLst>
          </p:cNvPr>
          <p:cNvSpPr/>
          <p:nvPr/>
        </p:nvSpPr>
        <p:spPr>
          <a:xfrm>
            <a:off x="3046456" y="3091828"/>
            <a:ext cx="3101408" cy="2585202"/>
          </a:xfrm>
          <a:custGeom>
            <a:avLst/>
            <a:gdLst>
              <a:gd name="connsiteX0" fmla="*/ 0 w 3101408"/>
              <a:gd name="connsiteY0" fmla="*/ 430876 h 2585202"/>
              <a:gd name="connsiteX1" fmla="*/ 430876 w 3101408"/>
              <a:gd name="connsiteY1" fmla="*/ 0 h 2585202"/>
              <a:gd name="connsiteX2" fmla="*/ 1120016 w 3101408"/>
              <a:gd name="connsiteY2" fmla="*/ 0 h 2585202"/>
              <a:gd name="connsiteX3" fmla="*/ 1809155 w 3101408"/>
              <a:gd name="connsiteY3" fmla="*/ 0 h 2585202"/>
              <a:gd name="connsiteX4" fmla="*/ 1809155 w 3101408"/>
              <a:gd name="connsiteY4" fmla="*/ 0 h 2585202"/>
              <a:gd name="connsiteX5" fmla="*/ 2173570 w 3101408"/>
              <a:gd name="connsiteY5" fmla="*/ 0 h 2585202"/>
              <a:gd name="connsiteX6" fmla="*/ 2584507 w 3101408"/>
              <a:gd name="connsiteY6" fmla="*/ 0 h 2585202"/>
              <a:gd name="connsiteX7" fmla="*/ 2670532 w 3101408"/>
              <a:gd name="connsiteY7" fmla="*/ 0 h 2585202"/>
              <a:gd name="connsiteX8" fmla="*/ 3101408 w 3101408"/>
              <a:gd name="connsiteY8" fmla="*/ 430876 h 2585202"/>
              <a:gd name="connsiteX9" fmla="*/ 3101408 w 3101408"/>
              <a:gd name="connsiteY9" fmla="*/ 947912 h 2585202"/>
              <a:gd name="connsiteX10" fmla="*/ 3101408 w 3101408"/>
              <a:gd name="connsiteY10" fmla="*/ 1508035 h 2585202"/>
              <a:gd name="connsiteX11" fmla="*/ 3101408 w 3101408"/>
              <a:gd name="connsiteY11" fmla="*/ 1508035 h 2585202"/>
              <a:gd name="connsiteX12" fmla="*/ 3101408 w 3101408"/>
              <a:gd name="connsiteY12" fmla="*/ 2154335 h 2585202"/>
              <a:gd name="connsiteX13" fmla="*/ 3101408 w 3101408"/>
              <a:gd name="connsiteY13" fmla="*/ 2154326 h 2585202"/>
              <a:gd name="connsiteX14" fmla="*/ 2670532 w 3101408"/>
              <a:gd name="connsiteY14" fmla="*/ 2585202 h 2585202"/>
              <a:gd name="connsiteX15" fmla="*/ 2584507 w 3101408"/>
              <a:gd name="connsiteY15" fmla="*/ 2585202 h 2585202"/>
              <a:gd name="connsiteX16" fmla="*/ 2675669 w 3101408"/>
              <a:gd name="connsiteY16" fmla="*/ 3042104 h 2585202"/>
              <a:gd name="connsiteX17" fmla="*/ 2759819 w 3101408"/>
              <a:gd name="connsiteY17" fmla="*/ 3463860 h 2585202"/>
              <a:gd name="connsiteX18" fmla="*/ 2303500 w 3101408"/>
              <a:gd name="connsiteY18" fmla="*/ 3042104 h 2585202"/>
              <a:gd name="connsiteX19" fmla="*/ 1809155 w 3101408"/>
              <a:gd name="connsiteY19" fmla="*/ 2585202 h 2585202"/>
              <a:gd name="connsiteX20" fmla="*/ 1147581 w 3101408"/>
              <a:gd name="connsiteY20" fmla="*/ 2585202 h 2585202"/>
              <a:gd name="connsiteX21" fmla="*/ 430876 w 3101408"/>
              <a:gd name="connsiteY21" fmla="*/ 2585202 h 2585202"/>
              <a:gd name="connsiteX22" fmla="*/ 0 w 3101408"/>
              <a:gd name="connsiteY22" fmla="*/ 2154326 h 2585202"/>
              <a:gd name="connsiteX23" fmla="*/ 0 w 3101408"/>
              <a:gd name="connsiteY23" fmla="*/ 2154335 h 2585202"/>
              <a:gd name="connsiteX24" fmla="*/ 0 w 3101408"/>
              <a:gd name="connsiteY24" fmla="*/ 1508035 h 2585202"/>
              <a:gd name="connsiteX25" fmla="*/ 0 w 3101408"/>
              <a:gd name="connsiteY25" fmla="*/ 1508035 h 2585202"/>
              <a:gd name="connsiteX26" fmla="*/ 0 w 3101408"/>
              <a:gd name="connsiteY26" fmla="*/ 947912 h 2585202"/>
              <a:gd name="connsiteX27" fmla="*/ 0 w 3101408"/>
              <a:gd name="connsiteY27" fmla="*/ 430876 h 258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1408" h="2585202" fill="none" extrusionOk="0">
                <a:moveTo>
                  <a:pt x="0" y="430876"/>
                </a:moveTo>
                <a:cubicBezTo>
                  <a:pt x="2323" y="186371"/>
                  <a:pt x="190258" y="-33351"/>
                  <a:pt x="430876" y="0"/>
                </a:cubicBezTo>
                <a:cubicBezTo>
                  <a:pt x="669040" y="-12424"/>
                  <a:pt x="824686" y="30614"/>
                  <a:pt x="1120016" y="0"/>
                </a:cubicBezTo>
                <a:cubicBezTo>
                  <a:pt x="1415346" y="-30614"/>
                  <a:pt x="1614171" y="31544"/>
                  <a:pt x="1809155" y="0"/>
                </a:cubicBezTo>
                <a:lnTo>
                  <a:pt x="1809155" y="0"/>
                </a:lnTo>
                <a:cubicBezTo>
                  <a:pt x="1918388" y="-15463"/>
                  <a:pt x="2023336" y="-1050"/>
                  <a:pt x="2173570" y="0"/>
                </a:cubicBezTo>
                <a:cubicBezTo>
                  <a:pt x="2323805" y="1050"/>
                  <a:pt x="2439666" y="8588"/>
                  <a:pt x="2584507" y="0"/>
                </a:cubicBezTo>
                <a:cubicBezTo>
                  <a:pt x="2609854" y="-2042"/>
                  <a:pt x="2636316" y="2412"/>
                  <a:pt x="2670532" y="0"/>
                </a:cubicBezTo>
                <a:cubicBezTo>
                  <a:pt x="2914592" y="-9417"/>
                  <a:pt x="3118753" y="182024"/>
                  <a:pt x="3101408" y="430876"/>
                </a:cubicBezTo>
                <a:cubicBezTo>
                  <a:pt x="3109448" y="552372"/>
                  <a:pt x="3099492" y="781173"/>
                  <a:pt x="3101408" y="947912"/>
                </a:cubicBezTo>
                <a:cubicBezTo>
                  <a:pt x="3103324" y="1114651"/>
                  <a:pt x="3124718" y="1366209"/>
                  <a:pt x="3101408" y="1508035"/>
                </a:cubicBezTo>
                <a:lnTo>
                  <a:pt x="3101408" y="1508035"/>
                </a:lnTo>
                <a:cubicBezTo>
                  <a:pt x="3111422" y="1670320"/>
                  <a:pt x="3082982" y="1917418"/>
                  <a:pt x="3101408" y="2154335"/>
                </a:cubicBezTo>
                <a:lnTo>
                  <a:pt x="3101408" y="2154326"/>
                </a:lnTo>
                <a:cubicBezTo>
                  <a:pt x="3085732" y="2403600"/>
                  <a:pt x="2907560" y="2592135"/>
                  <a:pt x="2670532" y="2585202"/>
                </a:cubicBezTo>
                <a:cubicBezTo>
                  <a:pt x="2651338" y="2583669"/>
                  <a:pt x="2603027" y="2584310"/>
                  <a:pt x="2584507" y="2585202"/>
                </a:cubicBezTo>
                <a:cubicBezTo>
                  <a:pt x="2621700" y="2760213"/>
                  <a:pt x="2608117" y="2818803"/>
                  <a:pt x="2675669" y="3042104"/>
                </a:cubicBezTo>
                <a:cubicBezTo>
                  <a:pt x="2743221" y="3265405"/>
                  <a:pt x="2744797" y="3351705"/>
                  <a:pt x="2759819" y="3463860"/>
                </a:cubicBezTo>
                <a:cubicBezTo>
                  <a:pt x="2581166" y="3295697"/>
                  <a:pt x="2414931" y="3174398"/>
                  <a:pt x="2303500" y="3042104"/>
                </a:cubicBezTo>
                <a:cubicBezTo>
                  <a:pt x="2192069" y="2909810"/>
                  <a:pt x="2034089" y="2769594"/>
                  <a:pt x="1809155" y="2585202"/>
                </a:cubicBezTo>
                <a:cubicBezTo>
                  <a:pt x="1532700" y="2576867"/>
                  <a:pt x="1334416" y="2617221"/>
                  <a:pt x="1147581" y="2585202"/>
                </a:cubicBezTo>
                <a:cubicBezTo>
                  <a:pt x="960746" y="2553183"/>
                  <a:pt x="607580" y="2585015"/>
                  <a:pt x="430876" y="2585202"/>
                </a:cubicBezTo>
                <a:cubicBezTo>
                  <a:pt x="178481" y="2564636"/>
                  <a:pt x="8145" y="2401726"/>
                  <a:pt x="0" y="2154326"/>
                </a:cubicBezTo>
                <a:lnTo>
                  <a:pt x="0" y="2154335"/>
                </a:lnTo>
                <a:cubicBezTo>
                  <a:pt x="-11118" y="1843920"/>
                  <a:pt x="4964" y="1804229"/>
                  <a:pt x="0" y="1508035"/>
                </a:cubicBezTo>
                <a:lnTo>
                  <a:pt x="0" y="1508035"/>
                </a:lnTo>
                <a:cubicBezTo>
                  <a:pt x="20967" y="1324285"/>
                  <a:pt x="-17257" y="1214338"/>
                  <a:pt x="0" y="947912"/>
                </a:cubicBezTo>
                <a:cubicBezTo>
                  <a:pt x="17257" y="681486"/>
                  <a:pt x="-15720" y="563680"/>
                  <a:pt x="0" y="430876"/>
                </a:cubicBezTo>
                <a:close/>
              </a:path>
              <a:path w="3101408" h="2585202" stroke="0" extrusionOk="0">
                <a:moveTo>
                  <a:pt x="0" y="430876"/>
                </a:moveTo>
                <a:cubicBezTo>
                  <a:pt x="18692" y="215579"/>
                  <a:pt x="166442" y="15412"/>
                  <a:pt x="430876" y="0"/>
                </a:cubicBezTo>
                <a:cubicBezTo>
                  <a:pt x="647291" y="3181"/>
                  <a:pt x="815910" y="-8181"/>
                  <a:pt x="1078667" y="0"/>
                </a:cubicBezTo>
                <a:cubicBezTo>
                  <a:pt x="1341424" y="8181"/>
                  <a:pt x="1569464" y="19964"/>
                  <a:pt x="1809155" y="0"/>
                </a:cubicBezTo>
                <a:lnTo>
                  <a:pt x="1809155" y="0"/>
                </a:lnTo>
                <a:cubicBezTo>
                  <a:pt x="1957484" y="-16459"/>
                  <a:pt x="2094299" y="-10050"/>
                  <a:pt x="2181324" y="0"/>
                </a:cubicBezTo>
                <a:cubicBezTo>
                  <a:pt x="2268349" y="10050"/>
                  <a:pt x="2485617" y="-9171"/>
                  <a:pt x="2584507" y="0"/>
                </a:cubicBezTo>
                <a:cubicBezTo>
                  <a:pt x="2608057" y="-62"/>
                  <a:pt x="2639754" y="2191"/>
                  <a:pt x="2670532" y="0"/>
                </a:cubicBezTo>
                <a:cubicBezTo>
                  <a:pt x="2901719" y="3591"/>
                  <a:pt x="3090372" y="183695"/>
                  <a:pt x="3101408" y="430876"/>
                </a:cubicBezTo>
                <a:cubicBezTo>
                  <a:pt x="3101639" y="590493"/>
                  <a:pt x="3079976" y="708125"/>
                  <a:pt x="3101408" y="958684"/>
                </a:cubicBezTo>
                <a:cubicBezTo>
                  <a:pt x="3122840" y="1209243"/>
                  <a:pt x="3081603" y="1324262"/>
                  <a:pt x="3101408" y="1508035"/>
                </a:cubicBezTo>
                <a:lnTo>
                  <a:pt x="3101408" y="1508035"/>
                </a:lnTo>
                <a:cubicBezTo>
                  <a:pt x="3103989" y="1644946"/>
                  <a:pt x="3075255" y="1905077"/>
                  <a:pt x="3101408" y="2154335"/>
                </a:cubicBezTo>
                <a:lnTo>
                  <a:pt x="3101408" y="2154326"/>
                </a:lnTo>
                <a:cubicBezTo>
                  <a:pt x="3096373" y="2356934"/>
                  <a:pt x="2880432" y="2607398"/>
                  <a:pt x="2670532" y="2585202"/>
                </a:cubicBezTo>
                <a:cubicBezTo>
                  <a:pt x="2641265" y="2586373"/>
                  <a:pt x="2621152" y="2587988"/>
                  <a:pt x="2584507" y="2585202"/>
                </a:cubicBezTo>
                <a:cubicBezTo>
                  <a:pt x="2616377" y="2772681"/>
                  <a:pt x="2639517" y="2811800"/>
                  <a:pt x="2673916" y="3033318"/>
                </a:cubicBezTo>
                <a:cubicBezTo>
                  <a:pt x="2708315" y="3254836"/>
                  <a:pt x="2728152" y="3330725"/>
                  <a:pt x="2759819" y="3463860"/>
                </a:cubicBezTo>
                <a:cubicBezTo>
                  <a:pt x="2625208" y="3369979"/>
                  <a:pt x="2440392" y="3137084"/>
                  <a:pt x="2293994" y="3033318"/>
                </a:cubicBezTo>
                <a:cubicBezTo>
                  <a:pt x="2147596" y="2929552"/>
                  <a:pt x="2022726" y="2823092"/>
                  <a:pt x="1809155" y="2585202"/>
                </a:cubicBezTo>
                <a:cubicBezTo>
                  <a:pt x="1594268" y="2563610"/>
                  <a:pt x="1464694" y="2578080"/>
                  <a:pt x="1147581" y="2585202"/>
                </a:cubicBezTo>
                <a:cubicBezTo>
                  <a:pt x="830468" y="2592324"/>
                  <a:pt x="753924" y="2605425"/>
                  <a:pt x="430876" y="2585202"/>
                </a:cubicBezTo>
                <a:cubicBezTo>
                  <a:pt x="210341" y="2586007"/>
                  <a:pt x="-4878" y="2381154"/>
                  <a:pt x="0" y="2154326"/>
                </a:cubicBezTo>
                <a:lnTo>
                  <a:pt x="0" y="2154335"/>
                </a:lnTo>
                <a:cubicBezTo>
                  <a:pt x="-18063" y="1975844"/>
                  <a:pt x="28394" y="1722181"/>
                  <a:pt x="0" y="1508035"/>
                </a:cubicBezTo>
                <a:lnTo>
                  <a:pt x="0" y="1508035"/>
                </a:lnTo>
                <a:cubicBezTo>
                  <a:pt x="-4821" y="1367206"/>
                  <a:pt x="-918" y="1171366"/>
                  <a:pt x="0" y="990999"/>
                </a:cubicBezTo>
                <a:cubicBezTo>
                  <a:pt x="918" y="810632"/>
                  <a:pt x="-26278" y="648238"/>
                  <a:pt x="0" y="430876"/>
                </a:cubicBezTo>
                <a:close/>
              </a:path>
            </a:pathLst>
          </a:custGeom>
          <a:solidFill>
            <a:srgbClr val="FFCD2D">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509817329">
                  <a:prstGeom prst="wedgeRoundRectCallout">
                    <a:avLst>
                      <a:gd name="adj1" fmla="val 38986"/>
                      <a:gd name="adj2" fmla="val 83988"/>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Which skills are needed to work at eye level and to work together successfully in  research and development cooperation?</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Sense-making competencies: systems thinking, analysis skills, critical and creative thinking, see different perspectives, consider unintended effects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Cooperation competencies: communication skills, flexibility, presentation/address different audiences, adaptation, feminist  and post-colonial approaches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Innovation &amp; transformation: future thinking, strategic, action, sustainability</a:t>
            </a:r>
          </a:p>
        </p:txBody>
      </p:sp>
      <p:sp>
        <p:nvSpPr>
          <p:cNvPr id="13" name="Sprechblase: rechteckig mit abgerundeten Ecken 12">
            <a:extLst>
              <a:ext uri="{FF2B5EF4-FFF2-40B4-BE49-F238E27FC236}">
                <a16:creationId xmlns:a16="http://schemas.microsoft.com/office/drawing/2014/main" id="{C7763E93-6750-1D9C-769C-F32673851F99}"/>
              </a:ext>
            </a:extLst>
          </p:cNvPr>
          <p:cNvSpPr/>
          <p:nvPr/>
        </p:nvSpPr>
        <p:spPr>
          <a:xfrm>
            <a:off x="6422490" y="3229475"/>
            <a:ext cx="2448428" cy="2585203"/>
          </a:xfrm>
          <a:custGeom>
            <a:avLst/>
            <a:gdLst>
              <a:gd name="connsiteX0" fmla="*/ 0 w 2448428"/>
              <a:gd name="connsiteY0" fmla="*/ 408079 h 2585203"/>
              <a:gd name="connsiteX1" fmla="*/ 408079 w 2448428"/>
              <a:gd name="connsiteY1" fmla="*/ 0 h 2585203"/>
              <a:gd name="connsiteX2" fmla="*/ 408071 w 2448428"/>
              <a:gd name="connsiteY2" fmla="*/ 0 h 2585203"/>
              <a:gd name="connsiteX3" fmla="*/ 408071 w 2448428"/>
              <a:gd name="connsiteY3" fmla="*/ 0 h 2585203"/>
              <a:gd name="connsiteX4" fmla="*/ 1020178 w 2448428"/>
              <a:gd name="connsiteY4" fmla="*/ 0 h 2585203"/>
              <a:gd name="connsiteX5" fmla="*/ 1540465 w 2448428"/>
              <a:gd name="connsiteY5" fmla="*/ 0 h 2585203"/>
              <a:gd name="connsiteX6" fmla="*/ 2040349 w 2448428"/>
              <a:gd name="connsiteY6" fmla="*/ 0 h 2585203"/>
              <a:gd name="connsiteX7" fmla="*/ 2448428 w 2448428"/>
              <a:gd name="connsiteY7" fmla="*/ 408079 h 2585203"/>
              <a:gd name="connsiteX8" fmla="*/ 2448428 w 2448428"/>
              <a:gd name="connsiteY8" fmla="*/ 980056 h 2585203"/>
              <a:gd name="connsiteX9" fmla="*/ 2448428 w 2448428"/>
              <a:gd name="connsiteY9" fmla="*/ 1508035 h 2585203"/>
              <a:gd name="connsiteX10" fmla="*/ 2448428 w 2448428"/>
              <a:gd name="connsiteY10" fmla="*/ 1508035 h 2585203"/>
              <a:gd name="connsiteX11" fmla="*/ 2448428 w 2448428"/>
              <a:gd name="connsiteY11" fmla="*/ 2154336 h 2585203"/>
              <a:gd name="connsiteX12" fmla="*/ 2448428 w 2448428"/>
              <a:gd name="connsiteY12" fmla="*/ 2177124 h 2585203"/>
              <a:gd name="connsiteX13" fmla="*/ 2040349 w 2448428"/>
              <a:gd name="connsiteY13" fmla="*/ 2585203 h 2585203"/>
              <a:gd name="connsiteX14" fmla="*/ 1530264 w 2448428"/>
              <a:gd name="connsiteY14" fmla="*/ 2585203 h 2585203"/>
              <a:gd name="connsiteX15" fmla="*/ 1020178 w 2448428"/>
              <a:gd name="connsiteY15" fmla="*/ 2585203 h 2585203"/>
              <a:gd name="connsiteX16" fmla="*/ 593838 w 2448428"/>
              <a:gd name="connsiteY16" fmla="*/ 2827612 h 2585203"/>
              <a:gd name="connsiteX17" fmla="*/ 131970 w 2448428"/>
              <a:gd name="connsiteY17" fmla="*/ 3090222 h 2585203"/>
              <a:gd name="connsiteX18" fmla="*/ 408071 w 2448428"/>
              <a:gd name="connsiteY18" fmla="*/ 2585203 h 2585203"/>
              <a:gd name="connsiteX19" fmla="*/ 408079 w 2448428"/>
              <a:gd name="connsiteY19" fmla="*/ 2585203 h 2585203"/>
              <a:gd name="connsiteX20" fmla="*/ 0 w 2448428"/>
              <a:gd name="connsiteY20" fmla="*/ 2177124 h 2585203"/>
              <a:gd name="connsiteX21" fmla="*/ 0 w 2448428"/>
              <a:gd name="connsiteY21" fmla="*/ 2154336 h 2585203"/>
              <a:gd name="connsiteX22" fmla="*/ 0 w 2448428"/>
              <a:gd name="connsiteY22" fmla="*/ 1508035 h 2585203"/>
              <a:gd name="connsiteX23" fmla="*/ 0 w 2448428"/>
              <a:gd name="connsiteY23" fmla="*/ 1508035 h 2585203"/>
              <a:gd name="connsiteX24" fmla="*/ 0 w 2448428"/>
              <a:gd name="connsiteY24" fmla="*/ 980056 h 2585203"/>
              <a:gd name="connsiteX25" fmla="*/ 0 w 2448428"/>
              <a:gd name="connsiteY25" fmla="*/ 408079 h 258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8428" h="2585203" fill="none" extrusionOk="0">
                <a:moveTo>
                  <a:pt x="0" y="408079"/>
                </a:moveTo>
                <a:cubicBezTo>
                  <a:pt x="-23746" y="173713"/>
                  <a:pt x="173595" y="-25107"/>
                  <a:pt x="408079" y="0"/>
                </a:cubicBezTo>
                <a:lnTo>
                  <a:pt x="408071" y="0"/>
                </a:lnTo>
                <a:lnTo>
                  <a:pt x="408071" y="0"/>
                </a:lnTo>
                <a:cubicBezTo>
                  <a:pt x="668291" y="-28598"/>
                  <a:pt x="873824" y="15067"/>
                  <a:pt x="1020178" y="0"/>
                </a:cubicBezTo>
                <a:cubicBezTo>
                  <a:pt x="1155384" y="-19937"/>
                  <a:pt x="1332308" y="-24482"/>
                  <a:pt x="1540465" y="0"/>
                </a:cubicBezTo>
                <a:cubicBezTo>
                  <a:pt x="1748622" y="24482"/>
                  <a:pt x="1823879" y="-18889"/>
                  <a:pt x="2040349" y="0"/>
                </a:cubicBezTo>
                <a:cubicBezTo>
                  <a:pt x="2214033" y="-16529"/>
                  <a:pt x="2417213" y="150446"/>
                  <a:pt x="2448428" y="408079"/>
                </a:cubicBezTo>
                <a:cubicBezTo>
                  <a:pt x="2424448" y="640562"/>
                  <a:pt x="2473713" y="750112"/>
                  <a:pt x="2448428" y="980056"/>
                </a:cubicBezTo>
                <a:cubicBezTo>
                  <a:pt x="2423143" y="1210000"/>
                  <a:pt x="2438536" y="1327473"/>
                  <a:pt x="2448428" y="1508035"/>
                </a:cubicBezTo>
                <a:lnTo>
                  <a:pt x="2448428" y="1508035"/>
                </a:lnTo>
                <a:cubicBezTo>
                  <a:pt x="2466469" y="1740590"/>
                  <a:pt x="2416956" y="1962761"/>
                  <a:pt x="2448428" y="2154336"/>
                </a:cubicBezTo>
                <a:cubicBezTo>
                  <a:pt x="2448775" y="2162161"/>
                  <a:pt x="2448464" y="2168563"/>
                  <a:pt x="2448428" y="2177124"/>
                </a:cubicBezTo>
                <a:cubicBezTo>
                  <a:pt x="2453290" y="2454859"/>
                  <a:pt x="2266360" y="2576250"/>
                  <a:pt x="2040349" y="2585203"/>
                </a:cubicBezTo>
                <a:cubicBezTo>
                  <a:pt x="1906179" y="2587176"/>
                  <a:pt x="1696915" y="2592844"/>
                  <a:pt x="1530264" y="2585203"/>
                </a:cubicBezTo>
                <a:cubicBezTo>
                  <a:pt x="1363613" y="2577562"/>
                  <a:pt x="1236166" y="2587079"/>
                  <a:pt x="1020178" y="2585203"/>
                </a:cubicBezTo>
                <a:cubicBezTo>
                  <a:pt x="861050" y="2664932"/>
                  <a:pt x="809483" y="2720009"/>
                  <a:pt x="593838" y="2827612"/>
                </a:cubicBezTo>
                <a:cubicBezTo>
                  <a:pt x="378193" y="2935215"/>
                  <a:pt x="244201" y="3015470"/>
                  <a:pt x="131970" y="3090222"/>
                </a:cubicBezTo>
                <a:cubicBezTo>
                  <a:pt x="236983" y="2854407"/>
                  <a:pt x="318198" y="2776137"/>
                  <a:pt x="408071" y="2585203"/>
                </a:cubicBezTo>
                <a:lnTo>
                  <a:pt x="408079" y="2585203"/>
                </a:lnTo>
                <a:cubicBezTo>
                  <a:pt x="169873" y="2591527"/>
                  <a:pt x="22348" y="2357993"/>
                  <a:pt x="0" y="2177124"/>
                </a:cubicBezTo>
                <a:cubicBezTo>
                  <a:pt x="275" y="2167517"/>
                  <a:pt x="313" y="2159025"/>
                  <a:pt x="0" y="2154336"/>
                </a:cubicBezTo>
                <a:cubicBezTo>
                  <a:pt x="-29747" y="1895402"/>
                  <a:pt x="10209" y="1699930"/>
                  <a:pt x="0" y="1508035"/>
                </a:cubicBezTo>
                <a:lnTo>
                  <a:pt x="0" y="1508035"/>
                </a:lnTo>
                <a:cubicBezTo>
                  <a:pt x="-21135" y="1399529"/>
                  <a:pt x="22985" y="1177195"/>
                  <a:pt x="0" y="980056"/>
                </a:cubicBezTo>
                <a:cubicBezTo>
                  <a:pt x="-22985" y="782917"/>
                  <a:pt x="-20263" y="643124"/>
                  <a:pt x="0" y="408079"/>
                </a:cubicBezTo>
                <a:close/>
              </a:path>
              <a:path w="2448428" h="2585203" stroke="0" extrusionOk="0">
                <a:moveTo>
                  <a:pt x="0" y="408079"/>
                </a:moveTo>
                <a:cubicBezTo>
                  <a:pt x="-47028" y="212485"/>
                  <a:pt x="162013" y="29541"/>
                  <a:pt x="408079" y="0"/>
                </a:cubicBezTo>
                <a:lnTo>
                  <a:pt x="408071" y="0"/>
                </a:lnTo>
                <a:lnTo>
                  <a:pt x="408071" y="0"/>
                </a:lnTo>
                <a:cubicBezTo>
                  <a:pt x="652478" y="-9796"/>
                  <a:pt x="840196" y="-9770"/>
                  <a:pt x="1020178" y="0"/>
                </a:cubicBezTo>
                <a:cubicBezTo>
                  <a:pt x="1165275" y="20704"/>
                  <a:pt x="1323429" y="20583"/>
                  <a:pt x="1530264" y="0"/>
                </a:cubicBezTo>
                <a:cubicBezTo>
                  <a:pt x="1737099" y="-20583"/>
                  <a:pt x="1925248" y="-19837"/>
                  <a:pt x="2040349" y="0"/>
                </a:cubicBezTo>
                <a:cubicBezTo>
                  <a:pt x="2264799" y="-31717"/>
                  <a:pt x="2436374" y="166992"/>
                  <a:pt x="2448428" y="408079"/>
                </a:cubicBezTo>
                <a:cubicBezTo>
                  <a:pt x="2454768" y="605133"/>
                  <a:pt x="2428649" y="835992"/>
                  <a:pt x="2448428" y="969057"/>
                </a:cubicBezTo>
                <a:cubicBezTo>
                  <a:pt x="2468207" y="1102122"/>
                  <a:pt x="2425906" y="1326534"/>
                  <a:pt x="2448428" y="1508035"/>
                </a:cubicBezTo>
                <a:lnTo>
                  <a:pt x="2448428" y="1508035"/>
                </a:lnTo>
                <a:cubicBezTo>
                  <a:pt x="2463678" y="1820550"/>
                  <a:pt x="2478216" y="1954046"/>
                  <a:pt x="2448428" y="2154336"/>
                </a:cubicBezTo>
                <a:cubicBezTo>
                  <a:pt x="2447714" y="2163255"/>
                  <a:pt x="2447829" y="2167063"/>
                  <a:pt x="2448428" y="2177124"/>
                </a:cubicBezTo>
                <a:cubicBezTo>
                  <a:pt x="2433763" y="2388326"/>
                  <a:pt x="2305224" y="2572620"/>
                  <a:pt x="2040349" y="2585203"/>
                </a:cubicBezTo>
                <a:cubicBezTo>
                  <a:pt x="1790748" y="2588337"/>
                  <a:pt x="1691442" y="2594125"/>
                  <a:pt x="1530264" y="2585203"/>
                </a:cubicBezTo>
                <a:cubicBezTo>
                  <a:pt x="1369087" y="2576281"/>
                  <a:pt x="1196528" y="2567989"/>
                  <a:pt x="1020178" y="2585203"/>
                </a:cubicBezTo>
                <a:cubicBezTo>
                  <a:pt x="826231" y="2709475"/>
                  <a:pt x="758805" y="2716639"/>
                  <a:pt x="602720" y="2822562"/>
                </a:cubicBezTo>
                <a:cubicBezTo>
                  <a:pt x="446635" y="2928485"/>
                  <a:pt x="278577" y="2999622"/>
                  <a:pt x="131970" y="3090222"/>
                </a:cubicBezTo>
                <a:cubicBezTo>
                  <a:pt x="214848" y="2922042"/>
                  <a:pt x="335280" y="2760205"/>
                  <a:pt x="408071" y="2585203"/>
                </a:cubicBezTo>
                <a:lnTo>
                  <a:pt x="408079" y="2585203"/>
                </a:lnTo>
                <a:cubicBezTo>
                  <a:pt x="189109" y="2569851"/>
                  <a:pt x="18274" y="2452953"/>
                  <a:pt x="0" y="2177124"/>
                </a:cubicBezTo>
                <a:cubicBezTo>
                  <a:pt x="1073" y="2168487"/>
                  <a:pt x="-445" y="2162563"/>
                  <a:pt x="0" y="2154336"/>
                </a:cubicBezTo>
                <a:cubicBezTo>
                  <a:pt x="5154" y="2013007"/>
                  <a:pt x="29329" y="1664211"/>
                  <a:pt x="0" y="1508035"/>
                </a:cubicBezTo>
                <a:lnTo>
                  <a:pt x="0" y="1508035"/>
                </a:lnTo>
                <a:cubicBezTo>
                  <a:pt x="-12517" y="1370368"/>
                  <a:pt x="1339" y="1138841"/>
                  <a:pt x="0" y="936058"/>
                </a:cubicBezTo>
                <a:cubicBezTo>
                  <a:pt x="-1339" y="733275"/>
                  <a:pt x="23879" y="515617"/>
                  <a:pt x="0" y="408079"/>
                </a:cubicBezTo>
                <a:close/>
              </a:path>
            </a:pathLst>
          </a:custGeom>
          <a:solidFill>
            <a:srgbClr val="B2DBDE">
              <a:alpha val="82000"/>
            </a:srgbClr>
          </a:solidFill>
          <a:ln>
            <a:solidFill>
              <a:schemeClr val="tx1">
                <a:lumMod val="50000"/>
                <a:lumOff val="50000"/>
              </a:schemeClr>
            </a:solidFill>
            <a:prstDash val="solid"/>
            <a:extLst>
              <a:ext uri="{C807C97D-BFC1-408E-A445-0C87EB9F89A2}">
                <ask:lineSketchStyleProps xmlns:ask="http://schemas.microsoft.com/office/drawing/2018/sketchyshapes" sd="2767441575">
                  <a:prstGeom prst="wedgeRoundRectCallout">
                    <a:avLst>
                      <a:gd name="adj1" fmla="val -44610"/>
                      <a:gd name="adj2" fmla="val 69535"/>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latin typeface="Arial" panose="020B0604020202020204" pitchFamily="34" charset="0"/>
            </a:endParaRPr>
          </a:p>
          <a:p>
            <a:pPr algn="ctr"/>
            <a:r>
              <a:rPr lang="en-US" sz="1000" b="1">
                <a:solidFill>
                  <a:schemeClr val="tx1">
                    <a:lumMod val="75000"/>
                    <a:lumOff val="25000"/>
                  </a:schemeClr>
                </a:solidFill>
                <a:latin typeface="Arial" panose="020B0604020202020204" pitchFamily="34" charset="0"/>
                <a:cs typeface="Arial" panose="020B0604020202020204" pitchFamily="34" charset="0"/>
              </a:rPr>
              <a:t>Which training methods are used and how are the group accompanied?</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Mix of specified trainings and learning by doing/from each other</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Regular meetings with participants &amp; coaching for team leaders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Team building phases (conflict management important for practical phase)</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Podcast about partners’ perspectives</a:t>
            </a:r>
          </a:p>
          <a:p>
            <a:pPr marL="171450" indent="-171450">
              <a:buFont typeface="Arial" panose="020B0604020202020204" pitchFamily="34" charset="0"/>
              <a:buChar char="•"/>
            </a:pPr>
            <a:endParaRPr lang="en-US" sz="1000" b="1">
              <a:solidFill>
                <a:srgbClr val="000000"/>
              </a:solidFill>
              <a:latin typeface="Arial" panose="020B0604020202020204" pitchFamily="34" charset="0"/>
            </a:endParaRPr>
          </a:p>
        </p:txBody>
      </p:sp>
      <p:sp>
        <p:nvSpPr>
          <p:cNvPr id="15" name="Sprechblase: rechteckig mit abgerundeten Ecken 14">
            <a:extLst>
              <a:ext uri="{FF2B5EF4-FFF2-40B4-BE49-F238E27FC236}">
                <a16:creationId xmlns:a16="http://schemas.microsoft.com/office/drawing/2014/main" id="{5D810427-3E84-BE7E-F6D1-C2FA65F76EB8}"/>
              </a:ext>
            </a:extLst>
          </p:cNvPr>
          <p:cNvSpPr/>
          <p:nvPr/>
        </p:nvSpPr>
        <p:spPr>
          <a:xfrm>
            <a:off x="9145544" y="3177968"/>
            <a:ext cx="2701092" cy="1909221"/>
          </a:xfrm>
          <a:custGeom>
            <a:avLst/>
            <a:gdLst>
              <a:gd name="connsiteX0" fmla="*/ 0 w 2701092"/>
              <a:gd name="connsiteY0" fmla="*/ 318210 h 1909221"/>
              <a:gd name="connsiteX1" fmla="*/ 318210 w 2701092"/>
              <a:gd name="connsiteY1" fmla="*/ 0 h 1909221"/>
              <a:gd name="connsiteX2" fmla="*/ 934349 w 2701092"/>
              <a:gd name="connsiteY2" fmla="*/ 0 h 1909221"/>
              <a:gd name="connsiteX3" fmla="*/ 1575637 w 2701092"/>
              <a:gd name="connsiteY3" fmla="*/ 0 h 1909221"/>
              <a:gd name="connsiteX4" fmla="*/ 1575637 w 2701092"/>
              <a:gd name="connsiteY4" fmla="*/ 0 h 1909221"/>
              <a:gd name="connsiteX5" fmla="*/ 2250910 w 2701092"/>
              <a:gd name="connsiteY5" fmla="*/ 0 h 1909221"/>
              <a:gd name="connsiteX6" fmla="*/ 2382882 w 2701092"/>
              <a:gd name="connsiteY6" fmla="*/ 0 h 1909221"/>
              <a:gd name="connsiteX7" fmla="*/ 2701092 w 2701092"/>
              <a:gd name="connsiteY7" fmla="*/ 318210 h 1909221"/>
              <a:gd name="connsiteX8" fmla="*/ 2701092 w 2701092"/>
              <a:gd name="connsiteY8" fmla="*/ 708006 h 1909221"/>
              <a:gd name="connsiteX9" fmla="*/ 2701092 w 2701092"/>
              <a:gd name="connsiteY9" fmla="*/ 1113712 h 1909221"/>
              <a:gd name="connsiteX10" fmla="*/ 2701092 w 2701092"/>
              <a:gd name="connsiteY10" fmla="*/ 1113712 h 1909221"/>
              <a:gd name="connsiteX11" fmla="*/ 2701092 w 2701092"/>
              <a:gd name="connsiteY11" fmla="*/ 1591018 h 1909221"/>
              <a:gd name="connsiteX12" fmla="*/ 2701092 w 2701092"/>
              <a:gd name="connsiteY12" fmla="*/ 1591011 h 1909221"/>
              <a:gd name="connsiteX13" fmla="*/ 2382882 w 2701092"/>
              <a:gd name="connsiteY13" fmla="*/ 1909221 h 1909221"/>
              <a:gd name="connsiteX14" fmla="*/ 2250910 w 2701092"/>
              <a:gd name="connsiteY14" fmla="*/ 1909221 h 1909221"/>
              <a:gd name="connsiteX15" fmla="*/ 2791254 w 2701092"/>
              <a:gd name="connsiteY15" fmla="*/ 2110186 h 1909221"/>
              <a:gd name="connsiteX16" fmla="*/ 2207758 w 2701092"/>
              <a:gd name="connsiteY16" fmla="*/ 2013723 h 1909221"/>
              <a:gd name="connsiteX17" fmla="*/ 1575637 w 2701092"/>
              <a:gd name="connsiteY17" fmla="*/ 1909221 h 1909221"/>
              <a:gd name="connsiteX18" fmla="*/ 959498 w 2701092"/>
              <a:gd name="connsiteY18" fmla="*/ 1909221 h 1909221"/>
              <a:gd name="connsiteX19" fmla="*/ 318210 w 2701092"/>
              <a:gd name="connsiteY19" fmla="*/ 1909221 h 1909221"/>
              <a:gd name="connsiteX20" fmla="*/ 0 w 2701092"/>
              <a:gd name="connsiteY20" fmla="*/ 1591011 h 1909221"/>
              <a:gd name="connsiteX21" fmla="*/ 0 w 2701092"/>
              <a:gd name="connsiteY21" fmla="*/ 1591018 h 1909221"/>
              <a:gd name="connsiteX22" fmla="*/ 0 w 2701092"/>
              <a:gd name="connsiteY22" fmla="*/ 1113712 h 1909221"/>
              <a:gd name="connsiteX23" fmla="*/ 0 w 2701092"/>
              <a:gd name="connsiteY23" fmla="*/ 1113712 h 1909221"/>
              <a:gd name="connsiteX24" fmla="*/ 0 w 2701092"/>
              <a:gd name="connsiteY24" fmla="*/ 715961 h 1909221"/>
              <a:gd name="connsiteX25" fmla="*/ 0 w 2701092"/>
              <a:gd name="connsiteY25" fmla="*/ 318210 h 19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1092" h="1909221" fill="none" extrusionOk="0">
                <a:moveTo>
                  <a:pt x="0" y="318210"/>
                </a:moveTo>
                <a:cubicBezTo>
                  <a:pt x="31840" y="153869"/>
                  <a:pt x="119150" y="-13828"/>
                  <a:pt x="318210" y="0"/>
                </a:cubicBezTo>
                <a:cubicBezTo>
                  <a:pt x="502077" y="8737"/>
                  <a:pt x="746500" y="14550"/>
                  <a:pt x="934349" y="0"/>
                </a:cubicBezTo>
                <a:cubicBezTo>
                  <a:pt x="1122198" y="-14550"/>
                  <a:pt x="1308370" y="-22075"/>
                  <a:pt x="1575637" y="0"/>
                </a:cubicBezTo>
                <a:lnTo>
                  <a:pt x="1575637" y="0"/>
                </a:lnTo>
                <a:cubicBezTo>
                  <a:pt x="1865495" y="-30245"/>
                  <a:pt x="1960524" y="-11466"/>
                  <a:pt x="2250910" y="0"/>
                </a:cubicBezTo>
                <a:cubicBezTo>
                  <a:pt x="2310213" y="6279"/>
                  <a:pt x="2320744" y="-6433"/>
                  <a:pt x="2382882" y="0"/>
                </a:cubicBezTo>
                <a:cubicBezTo>
                  <a:pt x="2550248" y="5226"/>
                  <a:pt x="2719977" y="120527"/>
                  <a:pt x="2701092" y="318210"/>
                </a:cubicBezTo>
                <a:cubicBezTo>
                  <a:pt x="2705889" y="473986"/>
                  <a:pt x="2694524" y="594667"/>
                  <a:pt x="2701092" y="708006"/>
                </a:cubicBezTo>
                <a:cubicBezTo>
                  <a:pt x="2707660" y="821345"/>
                  <a:pt x="2718038" y="987581"/>
                  <a:pt x="2701092" y="1113712"/>
                </a:cubicBezTo>
                <a:lnTo>
                  <a:pt x="2701092" y="1113712"/>
                </a:lnTo>
                <a:cubicBezTo>
                  <a:pt x="2692775" y="1322888"/>
                  <a:pt x="2691507" y="1477696"/>
                  <a:pt x="2701092" y="1591018"/>
                </a:cubicBezTo>
                <a:lnTo>
                  <a:pt x="2701092" y="1591011"/>
                </a:lnTo>
                <a:cubicBezTo>
                  <a:pt x="2716693" y="1775284"/>
                  <a:pt x="2580315" y="1922508"/>
                  <a:pt x="2382882" y="1909221"/>
                </a:cubicBezTo>
                <a:cubicBezTo>
                  <a:pt x="2341608" y="1909970"/>
                  <a:pt x="2288450" y="1910350"/>
                  <a:pt x="2250910" y="1909221"/>
                </a:cubicBezTo>
                <a:cubicBezTo>
                  <a:pt x="2522331" y="1983346"/>
                  <a:pt x="2653057" y="2056434"/>
                  <a:pt x="2791254" y="2110186"/>
                </a:cubicBezTo>
                <a:cubicBezTo>
                  <a:pt x="2540745" y="2087743"/>
                  <a:pt x="2389033" y="2036632"/>
                  <a:pt x="2207758" y="2013723"/>
                </a:cubicBezTo>
                <a:cubicBezTo>
                  <a:pt x="2026483" y="1990814"/>
                  <a:pt x="1888181" y="1928825"/>
                  <a:pt x="1575637" y="1909221"/>
                </a:cubicBezTo>
                <a:cubicBezTo>
                  <a:pt x="1425193" y="1918740"/>
                  <a:pt x="1164307" y="1916727"/>
                  <a:pt x="959498" y="1909221"/>
                </a:cubicBezTo>
                <a:cubicBezTo>
                  <a:pt x="754689" y="1901715"/>
                  <a:pt x="497627" y="1912955"/>
                  <a:pt x="318210" y="1909221"/>
                </a:cubicBezTo>
                <a:cubicBezTo>
                  <a:pt x="124385" y="1906514"/>
                  <a:pt x="-27660" y="1790742"/>
                  <a:pt x="0" y="1591011"/>
                </a:cubicBezTo>
                <a:lnTo>
                  <a:pt x="0" y="1591018"/>
                </a:lnTo>
                <a:cubicBezTo>
                  <a:pt x="13330" y="1423688"/>
                  <a:pt x="2684" y="1250333"/>
                  <a:pt x="0" y="1113712"/>
                </a:cubicBezTo>
                <a:lnTo>
                  <a:pt x="0" y="1113712"/>
                </a:lnTo>
                <a:cubicBezTo>
                  <a:pt x="11086" y="1004251"/>
                  <a:pt x="-14044" y="882999"/>
                  <a:pt x="0" y="715961"/>
                </a:cubicBezTo>
                <a:cubicBezTo>
                  <a:pt x="14044" y="548923"/>
                  <a:pt x="14866" y="431235"/>
                  <a:pt x="0" y="318210"/>
                </a:cubicBezTo>
                <a:close/>
              </a:path>
              <a:path w="2701092" h="1909221" stroke="0" extrusionOk="0">
                <a:moveTo>
                  <a:pt x="0" y="318210"/>
                </a:moveTo>
                <a:cubicBezTo>
                  <a:pt x="24547" y="159378"/>
                  <a:pt x="176513" y="-16414"/>
                  <a:pt x="318210" y="0"/>
                </a:cubicBezTo>
                <a:cubicBezTo>
                  <a:pt x="595165" y="-22696"/>
                  <a:pt x="693033" y="-24488"/>
                  <a:pt x="972072" y="0"/>
                </a:cubicBezTo>
                <a:cubicBezTo>
                  <a:pt x="1251111" y="24488"/>
                  <a:pt x="1286999" y="18602"/>
                  <a:pt x="1575637" y="0"/>
                </a:cubicBezTo>
                <a:lnTo>
                  <a:pt x="1575637" y="0"/>
                </a:lnTo>
                <a:cubicBezTo>
                  <a:pt x="1828023" y="9649"/>
                  <a:pt x="2010925" y="23721"/>
                  <a:pt x="2250910" y="0"/>
                </a:cubicBezTo>
                <a:cubicBezTo>
                  <a:pt x="2303636" y="-4651"/>
                  <a:pt x="2324858" y="-1213"/>
                  <a:pt x="2382882" y="0"/>
                </a:cubicBezTo>
                <a:cubicBezTo>
                  <a:pt x="2564762" y="5215"/>
                  <a:pt x="2711539" y="150865"/>
                  <a:pt x="2701092" y="318210"/>
                </a:cubicBezTo>
                <a:cubicBezTo>
                  <a:pt x="2706683" y="463844"/>
                  <a:pt x="2684889" y="592913"/>
                  <a:pt x="2701092" y="692096"/>
                </a:cubicBezTo>
                <a:cubicBezTo>
                  <a:pt x="2717295" y="791279"/>
                  <a:pt x="2697631" y="938032"/>
                  <a:pt x="2701092" y="1113712"/>
                </a:cubicBezTo>
                <a:lnTo>
                  <a:pt x="2701092" y="1113712"/>
                </a:lnTo>
                <a:cubicBezTo>
                  <a:pt x="2708618" y="1276252"/>
                  <a:pt x="2706960" y="1379472"/>
                  <a:pt x="2701092" y="1591018"/>
                </a:cubicBezTo>
                <a:lnTo>
                  <a:pt x="2701092" y="1591011"/>
                </a:lnTo>
                <a:cubicBezTo>
                  <a:pt x="2716850" y="1727373"/>
                  <a:pt x="2572762" y="1931322"/>
                  <a:pt x="2382882" y="1909221"/>
                </a:cubicBezTo>
                <a:cubicBezTo>
                  <a:pt x="2348803" y="1903485"/>
                  <a:pt x="2298555" y="1911586"/>
                  <a:pt x="2250910" y="1909221"/>
                </a:cubicBezTo>
                <a:cubicBezTo>
                  <a:pt x="2500940" y="2016047"/>
                  <a:pt x="2680520" y="2039200"/>
                  <a:pt x="2791254" y="2110186"/>
                </a:cubicBezTo>
                <a:cubicBezTo>
                  <a:pt x="2578048" y="2100981"/>
                  <a:pt x="2329539" y="2033300"/>
                  <a:pt x="2195602" y="2011713"/>
                </a:cubicBezTo>
                <a:cubicBezTo>
                  <a:pt x="2061665" y="1990126"/>
                  <a:pt x="1849076" y="1956449"/>
                  <a:pt x="1575637" y="1909221"/>
                </a:cubicBezTo>
                <a:cubicBezTo>
                  <a:pt x="1444752" y="1907598"/>
                  <a:pt x="1193838" y="1913565"/>
                  <a:pt x="959498" y="1909221"/>
                </a:cubicBezTo>
                <a:cubicBezTo>
                  <a:pt x="725158" y="1904877"/>
                  <a:pt x="487590" y="1878204"/>
                  <a:pt x="318210" y="1909221"/>
                </a:cubicBezTo>
                <a:cubicBezTo>
                  <a:pt x="139168" y="1878313"/>
                  <a:pt x="-18098" y="1755740"/>
                  <a:pt x="0" y="1591011"/>
                </a:cubicBezTo>
                <a:lnTo>
                  <a:pt x="0" y="1591018"/>
                </a:lnTo>
                <a:cubicBezTo>
                  <a:pt x="-15848" y="1412101"/>
                  <a:pt x="-760" y="1274997"/>
                  <a:pt x="0" y="1113712"/>
                </a:cubicBezTo>
                <a:lnTo>
                  <a:pt x="0" y="1113712"/>
                </a:lnTo>
                <a:cubicBezTo>
                  <a:pt x="17203" y="963679"/>
                  <a:pt x="-7147" y="885927"/>
                  <a:pt x="0" y="723916"/>
                </a:cubicBezTo>
                <a:cubicBezTo>
                  <a:pt x="7147" y="561905"/>
                  <a:pt x="-6167" y="426566"/>
                  <a:pt x="0" y="318210"/>
                </a:cubicBezTo>
                <a:close/>
              </a:path>
            </a:pathLst>
          </a:custGeom>
          <a:solidFill>
            <a:srgbClr val="FFCD2D">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1442126973">
                  <a:prstGeom prst="wedgeRoundRectCallout">
                    <a:avLst>
                      <a:gd name="adj1" fmla="val 53338"/>
                      <a:gd name="adj2" fmla="val 60526"/>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What is challenging? What else has to be considered?</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Additional funding needed, administrative hurdles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Fair payment, time constraints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Improve communication to public (“what are we doing”)</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Participants ask for </a:t>
            </a:r>
            <a:r>
              <a:rPr lang="en-US" sz="1000" err="1">
                <a:solidFill>
                  <a:schemeClr val="tx1">
                    <a:lumMod val="75000"/>
                    <a:lumOff val="25000"/>
                  </a:schemeClr>
                </a:solidFill>
                <a:latin typeface="Arial" panose="020B0604020202020204" pitchFamily="34" charset="0"/>
                <a:cs typeface="Arial" panose="020B0604020202020204" pitchFamily="34" charset="0"/>
              </a:rPr>
              <a:t>crtitical</a:t>
            </a:r>
            <a:r>
              <a:rPr lang="en-US" sz="1000">
                <a:solidFill>
                  <a:schemeClr val="tx1">
                    <a:lumMod val="75000"/>
                    <a:lumOff val="25000"/>
                  </a:schemeClr>
                </a:solidFill>
                <a:latin typeface="Arial" panose="020B0604020202020204" pitchFamily="34" charset="0"/>
                <a:cs typeface="Arial" panose="020B0604020202020204" pitchFamily="34" charset="0"/>
              </a:rPr>
              <a:t> whiteness and feminist development policy</a:t>
            </a:r>
          </a:p>
        </p:txBody>
      </p:sp>
      <p:sp>
        <p:nvSpPr>
          <p:cNvPr id="21" name="Textfeld 36">
            <a:extLst>
              <a:ext uri="{FF2B5EF4-FFF2-40B4-BE49-F238E27FC236}">
                <a16:creationId xmlns:a16="http://schemas.microsoft.com/office/drawing/2014/main" id="{ED6D2569-88A6-2D61-5B77-9FDDC9A39770}"/>
              </a:ext>
            </a:extLst>
          </p:cNvPr>
          <p:cNvSpPr txBox="1"/>
          <p:nvPr/>
        </p:nvSpPr>
        <p:spPr>
          <a:xfrm>
            <a:off x="9117331" y="5669708"/>
            <a:ext cx="2652378" cy="861774"/>
          </a:xfrm>
          <a:prstGeom prst="rect">
            <a:avLst/>
          </a:prstGeom>
          <a:solidFill>
            <a:schemeClr val="bg1"/>
          </a:solidFill>
          <a:ln w="12700">
            <a:solidFill>
              <a:schemeClr val="tx1"/>
            </a:solidFill>
            <a:prstDash val="lgDashDot"/>
          </a:ln>
        </p:spPr>
        <p:txBody>
          <a:bodyPr wrap="square" rtlCol="0">
            <a:spAutoFit/>
          </a:bodyPr>
          <a:lstStyle>
            <a:defPPr>
              <a:defRPr lang="de-DE"/>
            </a:defPPr>
            <a:lvl1pPr marL="0" algn="l" defTabSz="804565" rtl="0" eaLnBrk="1" latinLnBrk="0" hangingPunct="1">
              <a:defRPr sz="1584" kern="1200">
                <a:solidFill>
                  <a:schemeClr val="tx1"/>
                </a:solidFill>
                <a:latin typeface="+mn-lt"/>
                <a:ea typeface="+mn-ea"/>
                <a:cs typeface="+mn-cs"/>
              </a:defRPr>
            </a:lvl1pPr>
            <a:lvl2pPr marL="402282" algn="l" defTabSz="804565" rtl="0" eaLnBrk="1" latinLnBrk="0" hangingPunct="1">
              <a:defRPr sz="1584" kern="1200">
                <a:solidFill>
                  <a:schemeClr val="tx1"/>
                </a:solidFill>
                <a:latin typeface="+mn-lt"/>
                <a:ea typeface="+mn-ea"/>
                <a:cs typeface="+mn-cs"/>
              </a:defRPr>
            </a:lvl2pPr>
            <a:lvl3pPr marL="804565" algn="l" defTabSz="804565" rtl="0" eaLnBrk="1" latinLnBrk="0" hangingPunct="1">
              <a:defRPr sz="1584" kern="1200">
                <a:solidFill>
                  <a:schemeClr val="tx1"/>
                </a:solidFill>
                <a:latin typeface="+mn-lt"/>
                <a:ea typeface="+mn-ea"/>
                <a:cs typeface="+mn-cs"/>
              </a:defRPr>
            </a:lvl3pPr>
            <a:lvl4pPr marL="1206848" algn="l" defTabSz="804565" rtl="0" eaLnBrk="1" latinLnBrk="0" hangingPunct="1">
              <a:defRPr sz="1584" kern="1200">
                <a:solidFill>
                  <a:schemeClr val="tx1"/>
                </a:solidFill>
                <a:latin typeface="+mn-lt"/>
                <a:ea typeface="+mn-ea"/>
                <a:cs typeface="+mn-cs"/>
              </a:defRPr>
            </a:lvl4pPr>
            <a:lvl5pPr marL="1609131" algn="l" defTabSz="804565" rtl="0" eaLnBrk="1" latinLnBrk="0" hangingPunct="1">
              <a:defRPr sz="1584" kern="1200">
                <a:solidFill>
                  <a:schemeClr val="tx1"/>
                </a:solidFill>
                <a:latin typeface="+mn-lt"/>
                <a:ea typeface="+mn-ea"/>
                <a:cs typeface="+mn-cs"/>
              </a:defRPr>
            </a:lvl5pPr>
            <a:lvl6pPr marL="2011413" algn="l" defTabSz="804565" rtl="0" eaLnBrk="1" latinLnBrk="0" hangingPunct="1">
              <a:defRPr sz="1584" kern="1200">
                <a:solidFill>
                  <a:schemeClr val="tx1"/>
                </a:solidFill>
                <a:latin typeface="+mn-lt"/>
                <a:ea typeface="+mn-ea"/>
                <a:cs typeface="+mn-cs"/>
              </a:defRPr>
            </a:lvl6pPr>
            <a:lvl7pPr marL="2413695" algn="l" defTabSz="804565" rtl="0" eaLnBrk="1" latinLnBrk="0" hangingPunct="1">
              <a:defRPr sz="1584" kern="1200">
                <a:solidFill>
                  <a:schemeClr val="tx1"/>
                </a:solidFill>
                <a:latin typeface="+mn-lt"/>
                <a:ea typeface="+mn-ea"/>
                <a:cs typeface="+mn-cs"/>
              </a:defRPr>
            </a:lvl7pPr>
            <a:lvl8pPr marL="2815978" algn="l" defTabSz="804565" rtl="0" eaLnBrk="1" latinLnBrk="0" hangingPunct="1">
              <a:defRPr sz="1584" kern="1200">
                <a:solidFill>
                  <a:schemeClr val="tx1"/>
                </a:solidFill>
                <a:latin typeface="+mn-lt"/>
                <a:ea typeface="+mn-ea"/>
                <a:cs typeface="+mn-cs"/>
              </a:defRPr>
            </a:lvl8pPr>
            <a:lvl9pPr marL="3218261" algn="l" defTabSz="804565" rtl="0" eaLnBrk="1" latinLnBrk="0" hangingPunct="1">
              <a:defRPr sz="1584" kern="1200">
                <a:solidFill>
                  <a:schemeClr val="tx1"/>
                </a:solidFill>
                <a:latin typeface="+mn-lt"/>
                <a:ea typeface="+mn-ea"/>
                <a:cs typeface="+mn-cs"/>
              </a:defRPr>
            </a:lvl9pPr>
          </a:lstStyle>
          <a:p>
            <a:r>
              <a:rPr lang="de-DE" sz="1000" b="1" err="1">
                <a:latin typeface="Arial"/>
                <a:cs typeface="Arial"/>
              </a:rPr>
              <a:t>Did</a:t>
            </a:r>
            <a:r>
              <a:rPr lang="de-DE" sz="1000" b="1">
                <a:latin typeface="Arial"/>
                <a:cs typeface="Arial"/>
              </a:rPr>
              <a:t> </a:t>
            </a:r>
            <a:r>
              <a:rPr lang="de-DE" sz="1000" b="1" err="1">
                <a:latin typeface="Arial"/>
                <a:cs typeface="Arial"/>
              </a:rPr>
              <a:t>you</a:t>
            </a:r>
            <a:r>
              <a:rPr lang="de-DE" sz="1000" b="1">
                <a:latin typeface="Arial"/>
                <a:cs typeface="Arial"/>
              </a:rPr>
              <a:t> </a:t>
            </a:r>
            <a:r>
              <a:rPr lang="de-DE" sz="1000" b="1" err="1">
                <a:latin typeface="Arial"/>
                <a:cs typeface="Arial"/>
              </a:rPr>
              <a:t>know</a:t>
            </a:r>
            <a:r>
              <a:rPr lang="de-DE" sz="1000" b="1">
                <a:latin typeface="Arial"/>
                <a:cs typeface="Arial"/>
              </a:rPr>
              <a:t>?</a:t>
            </a:r>
          </a:p>
          <a:p>
            <a:r>
              <a:rPr lang="de-DE" sz="1000" err="1">
                <a:latin typeface="Arial"/>
                <a:cs typeface="Arial"/>
              </a:rPr>
              <a:t>AGdD</a:t>
            </a:r>
            <a:r>
              <a:rPr lang="de-DE" sz="1000">
                <a:latin typeface="Arial"/>
                <a:cs typeface="Arial"/>
              </a:rPr>
              <a:t> (Gabi Waibel) </a:t>
            </a:r>
            <a:r>
              <a:rPr lang="de-DE" sz="1000" err="1">
                <a:latin typeface="Arial"/>
                <a:cs typeface="Arial"/>
              </a:rPr>
              <a:t>is</a:t>
            </a:r>
            <a:r>
              <a:rPr lang="de-DE" sz="1000">
                <a:latin typeface="Arial"/>
                <a:cs typeface="Arial"/>
              </a:rPr>
              <a:t> </a:t>
            </a:r>
            <a:r>
              <a:rPr lang="de-DE" sz="1000" err="1">
                <a:latin typeface="Arial"/>
                <a:cs typeface="Arial"/>
              </a:rPr>
              <a:t>currently</a:t>
            </a:r>
            <a:r>
              <a:rPr lang="de-DE" sz="1000">
                <a:latin typeface="Arial"/>
                <a:cs typeface="Arial"/>
              </a:rPr>
              <a:t> </a:t>
            </a:r>
            <a:r>
              <a:rPr lang="de-DE" sz="1000" err="1">
                <a:latin typeface="Arial"/>
                <a:cs typeface="Arial"/>
              </a:rPr>
              <a:t>running</a:t>
            </a:r>
            <a:r>
              <a:rPr lang="de-DE" sz="1000">
                <a:latin typeface="Arial"/>
                <a:cs typeface="Arial"/>
              </a:rPr>
              <a:t> a </a:t>
            </a:r>
            <a:r>
              <a:rPr lang="de-DE" sz="1000" err="1">
                <a:latin typeface="Arial"/>
                <a:cs typeface="Arial"/>
              </a:rPr>
              <a:t>photo</a:t>
            </a:r>
            <a:r>
              <a:rPr lang="de-DE" sz="1000">
                <a:latin typeface="Arial"/>
                <a:cs typeface="Arial"/>
              </a:rPr>
              <a:t> </a:t>
            </a:r>
            <a:r>
              <a:rPr lang="de-DE" sz="1000" err="1">
                <a:latin typeface="Arial"/>
                <a:cs typeface="Arial"/>
              </a:rPr>
              <a:t>competition</a:t>
            </a:r>
            <a:r>
              <a:rPr lang="de-DE" sz="1000">
                <a:latin typeface="Arial"/>
                <a:cs typeface="Arial"/>
              </a:rPr>
              <a:t> on </a:t>
            </a:r>
            <a:r>
              <a:rPr lang="de-DE" sz="1000">
                <a:latin typeface="Arial"/>
                <a:cs typeface="Arial"/>
                <a:hlinkClick r:id="rId4"/>
              </a:rPr>
              <a:t>„</a:t>
            </a:r>
            <a:r>
              <a:rPr lang="de-DE" sz="1000" err="1">
                <a:latin typeface="Arial"/>
                <a:cs typeface="Arial"/>
                <a:hlinkClick r:id="rId4"/>
              </a:rPr>
              <a:t>decolonial</a:t>
            </a:r>
            <a:r>
              <a:rPr lang="de-DE" sz="1000">
                <a:latin typeface="Arial"/>
                <a:cs typeface="Arial"/>
                <a:hlinkClick r:id="rId4"/>
              </a:rPr>
              <a:t> </a:t>
            </a:r>
            <a:r>
              <a:rPr lang="de-DE" sz="1000" err="1">
                <a:latin typeface="Arial"/>
                <a:cs typeface="Arial"/>
                <a:hlinkClick r:id="rId4"/>
              </a:rPr>
              <a:t>perspectives</a:t>
            </a:r>
            <a:r>
              <a:rPr lang="de-DE" sz="1000">
                <a:latin typeface="Arial"/>
                <a:cs typeface="Arial"/>
                <a:hlinkClick r:id="rId4"/>
              </a:rPr>
              <a:t>“ </a:t>
            </a:r>
            <a:r>
              <a:rPr lang="de-DE" sz="1000">
                <a:latin typeface="Arial"/>
                <a:cs typeface="Arial"/>
              </a:rPr>
              <a:t>+ </a:t>
            </a:r>
            <a:r>
              <a:rPr lang="de-DE" sz="1000" err="1">
                <a:latin typeface="Arial"/>
                <a:cs typeface="Arial"/>
              </a:rPr>
              <a:t>monthly</a:t>
            </a:r>
            <a:r>
              <a:rPr lang="de-DE" sz="1000">
                <a:latin typeface="Arial"/>
                <a:cs typeface="Arial"/>
              </a:rPr>
              <a:t> </a:t>
            </a:r>
            <a:r>
              <a:rPr lang="de-DE" sz="1000" err="1">
                <a:latin typeface="Arial"/>
                <a:cs typeface="Arial"/>
              </a:rPr>
              <a:t>reading</a:t>
            </a:r>
            <a:r>
              <a:rPr lang="de-DE" sz="1000">
                <a:latin typeface="Arial"/>
                <a:cs typeface="Arial"/>
              </a:rPr>
              <a:t> </a:t>
            </a:r>
            <a:r>
              <a:rPr lang="de-DE" sz="1000" err="1">
                <a:latin typeface="Arial"/>
                <a:cs typeface="Arial"/>
              </a:rPr>
              <a:t>suggestions</a:t>
            </a:r>
            <a:endParaRPr lang="de-DE" sz="1000">
              <a:solidFill>
                <a:srgbClr val="469DA4"/>
              </a:solidFill>
              <a:latin typeface="Arial"/>
              <a:cs typeface="Arial"/>
            </a:endParaRPr>
          </a:p>
        </p:txBody>
      </p:sp>
      <p:sp>
        <p:nvSpPr>
          <p:cNvPr id="24" name="Textfeld 23">
            <a:extLst>
              <a:ext uri="{FF2B5EF4-FFF2-40B4-BE49-F238E27FC236}">
                <a16:creationId xmlns:a16="http://schemas.microsoft.com/office/drawing/2014/main" id="{A6C80D76-3CED-80A9-9819-40690D3BCA66}"/>
              </a:ext>
            </a:extLst>
          </p:cNvPr>
          <p:cNvSpPr txBox="1"/>
          <p:nvPr/>
        </p:nvSpPr>
        <p:spPr>
          <a:xfrm>
            <a:off x="1614050" y="1223305"/>
            <a:ext cx="906762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IDOS: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Research Partnerships in the IDOS Postgraduate </a:t>
            </a:r>
            <a:r>
              <a:rPr kumimoji="0" 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for Sustainability Cooperation (PGP)</a:t>
            </a:r>
            <a:br>
              <a:rPr kumimoji="0" lang="de-DE"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e-D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Speaker: </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Simone Christ</a:t>
            </a:r>
          </a:p>
        </p:txBody>
      </p:sp>
      <p:pic>
        <p:nvPicPr>
          <p:cNvPr id="32" name="Grafik 31">
            <a:extLst>
              <a:ext uri="{FF2B5EF4-FFF2-40B4-BE49-F238E27FC236}">
                <a16:creationId xmlns:a16="http://schemas.microsoft.com/office/drawing/2014/main" id="{0C57F4DD-59C3-6A41-7C71-5AB6A2A9D39F}"/>
              </a:ext>
            </a:extLst>
          </p:cNvPr>
          <p:cNvPicPr/>
          <p:nvPr/>
        </p:nvPicPr>
        <p:blipFill>
          <a:blip r:embed="rId5">
            <a:extLst>
              <a:ext uri="{BEBA8EAE-BF5A-486C-A8C5-ECC9F3942E4B}">
                <a14:imgProps xmlns:a14="http://schemas.microsoft.com/office/drawing/2010/main">
                  <a14:imgLayer r:embed="rId6">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33" name="Grafik 32">
            <a:extLst>
              <a:ext uri="{FF2B5EF4-FFF2-40B4-BE49-F238E27FC236}">
                <a16:creationId xmlns:a16="http://schemas.microsoft.com/office/drawing/2014/main" id="{0DC4E4D7-76D2-4972-AD1D-85684BBD1466}"/>
              </a:ext>
            </a:extLst>
          </p:cNvPr>
          <p:cNvPicPr>
            <a:picLocks/>
          </p:cNvPicPr>
          <p:nvPr/>
        </p:nvPicPr>
        <p:blipFill>
          <a:blip r:embed="rId7">
            <a:extLst>
              <a:ext uri="{BEBA8EAE-BF5A-486C-A8C5-ECC9F3942E4B}">
                <a14:imgProps xmlns:a14="http://schemas.microsoft.com/office/drawing/2010/main">
                  <a14:imgLayer r:embed="rId6">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1867604" y="6279929"/>
            <a:ext cx="575131" cy="513628"/>
          </a:xfrm>
          <a:prstGeom prst="rect">
            <a:avLst/>
          </a:prstGeom>
        </p:spPr>
      </p:pic>
      <p:pic>
        <p:nvPicPr>
          <p:cNvPr id="34" name="Grafik 33">
            <a:extLst>
              <a:ext uri="{FF2B5EF4-FFF2-40B4-BE49-F238E27FC236}">
                <a16:creationId xmlns:a16="http://schemas.microsoft.com/office/drawing/2014/main" id="{A2BF5FC6-BC4F-B73F-EDDB-F5C9FA65D5AF}"/>
              </a:ext>
            </a:extLst>
          </p:cNvPr>
          <p:cNvPicPr>
            <a:picLocks/>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6">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1120414" y="6403245"/>
            <a:ext cx="455688" cy="370029"/>
          </a:xfrm>
          <a:prstGeom prst="rect">
            <a:avLst/>
          </a:prstGeom>
        </p:spPr>
      </p:pic>
      <p:pic>
        <p:nvPicPr>
          <p:cNvPr id="38" name="Grafik 37">
            <a:extLst>
              <a:ext uri="{FF2B5EF4-FFF2-40B4-BE49-F238E27FC236}">
                <a16:creationId xmlns:a16="http://schemas.microsoft.com/office/drawing/2014/main" id="{A00C3839-FDC6-4430-4AF7-C724138E5927}"/>
              </a:ext>
            </a:extLst>
          </p:cNvPr>
          <p:cNvPicPr>
            <a:picLocks/>
          </p:cNvPicPr>
          <p:nvPr/>
        </p:nvPicPr>
        <p:blipFill>
          <a:blip r:embed="rId9">
            <a:extLst>
              <a:ext uri="{BEBA8EAE-BF5A-486C-A8C5-ECC9F3942E4B}">
                <a14:imgProps xmlns:a14="http://schemas.microsoft.com/office/drawing/2010/main">
                  <a14:imgLayer r:embed="rId6">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734237" y="6480550"/>
            <a:ext cx="281892" cy="215418"/>
          </a:xfrm>
          <a:prstGeom prst="rect">
            <a:avLst/>
          </a:prstGeom>
        </p:spPr>
      </p:pic>
      <p:pic>
        <p:nvPicPr>
          <p:cNvPr id="2" name="Grafik 1" descr="Ein Bild, das Text, Schrift, Grafiken, Screenshot enthält.&#10;&#10;KI-generierte Inhalte können fehlerhaft sein.">
            <a:extLst>
              <a:ext uri="{FF2B5EF4-FFF2-40B4-BE49-F238E27FC236}">
                <a16:creationId xmlns:a16="http://schemas.microsoft.com/office/drawing/2014/main" id="{E932F981-5ADC-64BB-3463-9C4C78166C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sp>
        <p:nvSpPr>
          <p:cNvPr id="8" name="Textfeld 7">
            <a:extLst>
              <a:ext uri="{FF2B5EF4-FFF2-40B4-BE49-F238E27FC236}">
                <a16:creationId xmlns:a16="http://schemas.microsoft.com/office/drawing/2014/main" id="{05CE12EE-5252-8C68-473B-14BD402E7C9B}"/>
              </a:ext>
            </a:extLst>
          </p:cNvPr>
          <p:cNvSpPr txBox="1"/>
          <p:nvPr/>
        </p:nvSpPr>
        <p:spPr>
          <a:xfrm>
            <a:off x="2480995" y="574880"/>
            <a:ext cx="7201840" cy="577850"/>
          </a:xfrm>
          <a:prstGeom prst="rect">
            <a:avLst/>
          </a:prstGeom>
          <a:noFill/>
        </p:spPr>
        <p:txBody>
          <a:bodyPr wrap="square">
            <a:spAutoFit/>
          </a:bodyPr>
          <a:lstStyle/>
          <a:p>
            <a:pPr algn="ctr">
              <a:lnSpc>
                <a:spcPct val="150000"/>
              </a:lnSpc>
            </a:pPr>
            <a:r>
              <a:rPr lang="de-DE" sz="2400" b="1" i="1" u="none" strike="noStrike" baseline="0">
                <a:solidFill>
                  <a:srgbClr val="FBC02E"/>
                </a:solidFill>
                <a:latin typeface="Arial" panose="020B0604020202020204" pitchFamily="34" charset="0"/>
                <a:cs typeface="Arial" panose="020B0604020202020204" pitchFamily="34" charset="0"/>
              </a:rPr>
              <a:t>Promising </a:t>
            </a:r>
            <a:r>
              <a:rPr lang="de-DE" sz="2400" b="1" i="1" u="none" strike="noStrike" baseline="0" err="1">
                <a:solidFill>
                  <a:srgbClr val="FBC02E"/>
                </a:solidFill>
                <a:latin typeface="Arial" panose="020B0604020202020204" pitchFamily="34" charset="0"/>
                <a:cs typeface="Arial" panose="020B0604020202020204" pitchFamily="34" charset="0"/>
              </a:rPr>
              <a:t>practical</a:t>
            </a:r>
            <a:r>
              <a:rPr lang="de-DE" sz="2400" b="1" i="1" u="none" strike="noStrike" baseline="0">
                <a:solidFill>
                  <a:srgbClr val="FBC02E"/>
                </a:solidFill>
                <a:latin typeface="Arial" panose="020B0604020202020204" pitchFamily="34" charset="0"/>
                <a:cs typeface="Arial" panose="020B0604020202020204" pitchFamily="34" charset="0"/>
              </a:rPr>
              <a:t> </a:t>
            </a:r>
            <a:r>
              <a:rPr lang="de-DE" sz="2400" b="1" i="1" err="1">
                <a:solidFill>
                  <a:srgbClr val="FBC02E"/>
                </a:solidFill>
                <a:latin typeface="Arial" panose="020B0604020202020204" pitchFamily="34" charset="0"/>
                <a:cs typeface="Arial" panose="020B0604020202020204" pitchFamily="34" charset="0"/>
              </a:rPr>
              <a:t>e</a:t>
            </a:r>
            <a:r>
              <a:rPr lang="de-DE" sz="2400" b="1" i="1" u="none" strike="noStrike" baseline="0" err="1">
                <a:solidFill>
                  <a:srgbClr val="FBC02E"/>
                </a:solidFill>
                <a:latin typeface="Arial" panose="020B0604020202020204" pitchFamily="34" charset="0"/>
                <a:cs typeface="Arial" panose="020B0604020202020204" pitchFamily="34" charset="0"/>
              </a:rPr>
              <a:t>xperience</a:t>
            </a:r>
            <a:endParaRPr lang="de-DE" sz="2400" b="1" i="1" u="none" strike="noStrike" baseline="0">
              <a:solidFill>
                <a:srgbClr val="FBC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507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E30C4A6-858C-2D03-5D85-87E1245A839C}"/>
              </a:ext>
            </a:extLst>
          </p:cNvPr>
          <p:cNvPicPr/>
          <p:nvPr/>
        </p:nvPicPr>
        <p:blipFill>
          <a:blip r:embed="rId3">
            <a:alphaModFix amt="83000"/>
          </a:blip>
          <a:srcRect t="59246" r="425" b="-1"/>
          <a:stretch/>
        </p:blipFill>
        <p:spPr>
          <a:xfrm>
            <a:off x="181326" y="106777"/>
            <a:ext cx="11814535" cy="6644445"/>
          </a:xfrm>
          <a:prstGeom prst="rect">
            <a:avLst/>
          </a:prstGeom>
          <a:effectLst>
            <a:softEdge rad="0"/>
          </a:effectLst>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17" name="Textfeld 16">
            <a:extLst>
              <a:ext uri="{FF2B5EF4-FFF2-40B4-BE49-F238E27FC236}">
                <a16:creationId xmlns:a16="http://schemas.microsoft.com/office/drawing/2014/main" id="{02CC11B9-87B8-03A5-C98F-4F333A89A894}"/>
              </a:ext>
            </a:extLst>
          </p:cNvPr>
          <p:cNvSpPr txBox="1"/>
          <p:nvPr/>
        </p:nvSpPr>
        <p:spPr>
          <a:xfrm>
            <a:off x="920696" y="2469553"/>
            <a:ext cx="2373849" cy="276999"/>
          </a:xfrm>
          <a:prstGeom prst="rect">
            <a:avLst/>
          </a:prstGeom>
          <a:noFill/>
        </p:spPr>
        <p:txBody>
          <a:bodyPr wrap="square" lIns="91440" tIns="45720" rIns="91440" bIns="45720" rtlCol="0" anchor="t">
            <a:spAutoFit/>
          </a:bodyPr>
          <a:lstStyle/>
          <a:p>
            <a:r>
              <a:rPr lang="de-DE" sz="1200">
                <a:latin typeface="Arial"/>
                <a:cs typeface="Arial"/>
              </a:rPr>
              <a:t>Hier könnte was stehen</a:t>
            </a:r>
            <a:endParaRPr lang="de-DE" sz="1200">
              <a:solidFill>
                <a:srgbClr val="469DA4"/>
              </a:solidFill>
              <a:latin typeface="Arial"/>
              <a:cs typeface="Arial"/>
            </a:endParaRPr>
          </a:p>
        </p:txBody>
      </p:sp>
      <p:sp>
        <p:nvSpPr>
          <p:cNvPr id="18" name="Textfeld 17">
            <a:extLst>
              <a:ext uri="{FF2B5EF4-FFF2-40B4-BE49-F238E27FC236}">
                <a16:creationId xmlns:a16="http://schemas.microsoft.com/office/drawing/2014/main" id="{7F1711FF-D718-901F-039E-D8409829A411}"/>
              </a:ext>
            </a:extLst>
          </p:cNvPr>
          <p:cNvSpPr txBox="1"/>
          <p:nvPr/>
        </p:nvSpPr>
        <p:spPr>
          <a:xfrm>
            <a:off x="3500283" y="1772758"/>
            <a:ext cx="2308546" cy="369332"/>
          </a:xfrm>
          <a:prstGeom prst="rect">
            <a:avLst/>
          </a:prstGeom>
          <a:noFill/>
        </p:spPr>
        <p:txBody>
          <a:bodyPr wrap="square" lIns="91440" tIns="45720" rIns="91440" bIns="45720" rtlCol="0" anchor="t">
            <a:spAutoFit/>
          </a:bodyPr>
          <a:lstStyle/>
          <a:p>
            <a:r>
              <a:rPr lang="en-US" b="1">
                <a:solidFill>
                  <a:schemeClr val="tx1">
                    <a:lumMod val="65000"/>
                    <a:lumOff val="35000"/>
                  </a:schemeClr>
                </a:solidFill>
                <a:latin typeface="Arial"/>
                <a:cs typeface="Arial"/>
              </a:rPr>
              <a:t>Discussion</a:t>
            </a:r>
          </a:p>
        </p:txBody>
      </p:sp>
      <p:sp>
        <p:nvSpPr>
          <p:cNvPr id="50" name="Textfeld 49">
            <a:extLst>
              <a:ext uri="{FF2B5EF4-FFF2-40B4-BE49-F238E27FC236}">
                <a16:creationId xmlns:a16="http://schemas.microsoft.com/office/drawing/2014/main" id="{AAFE13F8-BD2D-8B53-1AFD-9FD0A3181D0C}"/>
              </a:ext>
            </a:extLst>
          </p:cNvPr>
          <p:cNvSpPr txBox="1"/>
          <p:nvPr/>
        </p:nvSpPr>
        <p:spPr>
          <a:xfrm>
            <a:off x="535419" y="1226845"/>
            <a:ext cx="11305441" cy="492443"/>
          </a:xfrm>
          <a:prstGeom prst="rect">
            <a:avLst/>
          </a:prstGeom>
          <a:noFill/>
        </p:spPr>
        <p:txBody>
          <a:bodyPr wrap="square" lIns="91440" tIns="45720" rIns="91440" bIns="45720" anchor="t">
            <a:spAutoFit/>
          </a:bodyPr>
          <a:lstStyle/>
          <a:p>
            <a:pPr algn="ctr">
              <a:defRPr/>
            </a:pPr>
            <a:r>
              <a:rPr lang="en-US" sz="1400" b="1">
                <a:solidFill>
                  <a:srgbClr val="000000"/>
                </a:solidFill>
                <a:latin typeface="Arial"/>
                <a:cs typeface="Arial"/>
              </a:rPr>
              <a:t>ITC </a:t>
            </a:r>
            <a:r>
              <a:rPr lang="en-US" sz="1400" b="1">
                <a:solidFill>
                  <a:srgbClr val="000000"/>
                </a:solidFill>
                <a:latin typeface="Arial"/>
                <a:ea typeface="Calibri"/>
                <a:cs typeface="Calibri"/>
              </a:rPr>
              <a:t>SME: </a:t>
            </a:r>
            <a:r>
              <a:rPr lang="en-US" sz="1400" b="1">
                <a:latin typeface="Arial"/>
                <a:ea typeface="Calibri"/>
                <a:cs typeface="Calibri"/>
              </a:rPr>
              <a:t>A</a:t>
            </a:r>
            <a:r>
              <a:rPr lang="de-DE" sz="1400" b="1">
                <a:latin typeface="Arial"/>
                <a:cs typeface="Segoe UI"/>
              </a:rPr>
              <a:t>I-</a:t>
            </a:r>
            <a:r>
              <a:rPr lang="de-DE" sz="1400" b="1" err="1">
                <a:latin typeface="Arial"/>
                <a:cs typeface="Segoe UI"/>
              </a:rPr>
              <a:t>powered</a:t>
            </a:r>
            <a:r>
              <a:rPr lang="de-DE" sz="1400" b="1">
                <a:latin typeface="Arial"/>
                <a:cs typeface="Segoe UI"/>
              </a:rPr>
              <a:t> online </a:t>
            </a:r>
            <a:r>
              <a:rPr lang="de-DE" sz="1400" b="1" err="1">
                <a:latin typeface="Arial"/>
                <a:cs typeface="Segoe UI"/>
              </a:rPr>
              <a:t>course</a:t>
            </a:r>
            <a:r>
              <a:rPr lang="de-DE" sz="1400" b="1">
                <a:latin typeface="Arial"/>
                <a:cs typeface="Segoe UI"/>
              </a:rPr>
              <a:t> </a:t>
            </a:r>
            <a:r>
              <a:rPr lang="de-DE" sz="1400" b="1" err="1">
                <a:latin typeface="Arial"/>
                <a:cs typeface="Segoe UI"/>
              </a:rPr>
              <a:t>pilot</a:t>
            </a:r>
            <a:r>
              <a:rPr lang="de-DE" sz="1400" b="1">
                <a:latin typeface="Arial"/>
                <a:cs typeface="Segoe UI"/>
              </a:rPr>
              <a:t>, </a:t>
            </a:r>
            <a:r>
              <a:rPr lang="en-US" sz="1400" b="1">
                <a:latin typeface="Arial"/>
                <a:cs typeface="Segoe UI"/>
              </a:rPr>
              <a:t>using an AI Tutor, an AI Moderator and an AI Grader</a:t>
            </a:r>
            <a:br>
              <a:rPr lang="en-US" sz="1400" b="1" i="1">
                <a:latin typeface="Arial"/>
                <a:cs typeface="Segoe UI"/>
              </a:rPr>
            </a:br>
            <a:r>
              <a:rPr lang="en-US" sz="1200" b="1">
                <a:latin typeface="Arial"/>
                <a:ea typeface="Calibri"/>
                <a:cs typeface="Calibri"/>
              </a:rPr>
              <a:t>Speaker: </a:t>
            </a:r>
            <a:r>
              <a:rPr lang="en-US" sz="1200">
                <a:latin typeface="Arial"/>
                <a:ea typeface="Calibri"/>
                <a:cs typeface="Calibri"/>
              </a:rPr>
              <a:t>Raphaël Dard</a:t>
            </a:r>
            <a:endParaRPr lang="en-US" b="1" i="1">
              <a:latin typeface="Segoe UI"/>
              <a:cs typeface="Segoe UI"/>
            </a:endParaRPr>
          </a:p>
        </p:txBody>
      </p:sp>
      <p:sp>
        <p:nvSpPr>
          <p:cNvPr id="12" name="Textfeld 9">
            <a:extLst>
              <a:ext uri="{FF2B5EF4-FFF2-40B4-BE49-F238E27FC236}">
                <a16:creationId xmlns:a16="http://schemas.microsoft.com/office/drawing/2014/main" id="{202556A1-FD9D-227F-04C9-3D7D824D5406}"/>
              </a:ext>
            </a:extLst>
          </p:cNvPr>
          <p:cNvSpPr txBox="1"/>
          <p:nvPr/>
        </p:nvSpPr>
        <p:spPr>
          <a:xfrm>
            <a:off x="213687" y="1783504"/>
            <a:ext cx="2763116" cy="4431983"/>
          </a:xfrm>
          <a:prstGeom prst="rect">
            <a:avLst/>
          </a:prstGeom>
          <a:solidFill>
            <a:schemeClr val="bg1"/>
          </a:solidFill>
          <a:ln>
            <a:solidFill>
              <a:schemeClr val="tx1"/>
            </a:solidFill>
            <a:prstDash val="lgDashDot"/>
          </a:ln>
          <a:effectLst/>
        </p:spPr>
        <p:txBody>
          <a:bodyPr wrap="square" lIns="91440" tIns="45720" rIns="91440" bIns="45720" rtlCol="0" anchor="t">
            <a:spAutoFit/>
          </a:bodyPr>
          <a:lstStyle/>
          <a:p>
            <a:r>
              <a:rPr lang="en-US" b="1">
                <a:solidFill>
                  <a:schemeClr val="tx1">
                    <a:lumMod val="65000"/>
                    <a:lumOff val="35000"/>
                  </a:schemeClr>
                </a:solidFill>
                <a:latin typeface="Arial"/>
                <a:cs typeface="Arial"/>
              </a:rPr>
              <a:t>   About the training</a:t>
            </a:r>
          </a:p>
          <a:p>
            <a:pPr marL="171450" indent="-171450">
              <a:buFontTx/>
              <a:buChar char="-"/>
            </a:pPr>
            <a:endParaRPr lang="en-GB" sz="1200">
              <a:effectLst/>
              <a:latin typeface="Arial" panose="020B0604020202020204" pitchFamily="34" charset="0"/>
              <a:ea typeface="Aptos" panose="020B0004020202020204" pitchFamily="34" charset="0"/>
              <a:cs typeface="Arial" panose="020B0604020202020204" pitchFamily="34" charset="0"/>
            </a:endParaRPr>
          </a:p>
          <a:p>
            <a:pPr marL="171450" indent="-171450">
              <a:buFontTx/>
              <a:buChar char="-"/>
            </a:pPr>
            <a:r>
              <a:rPr lang="en-GB" sz="1200">
                <a:effectLst/>
                <a:latin typeface="Arial" panose="020B0604020202020204" pitchFamily="34" charset="0"/>
                <a:ea typeface="Aptos" panose="020B0004020202020204" pitchFamily="34" charset="0"/>
                <a:cs typeface="Arial" panose="020B0604020202020204" pitchFamily="34" charset="0"/>
              </a:rPr>
              <a:t>Courses take 4 hours of learning time, </a:t>
            </a:r>
            <a:r>
              <a:rPr lang="en-US" sz="1200">
                <a:effectLst/>
                <a:latin typeface="Arial" panose="020B0604020202020204" pitchFamily="34" charset="0"/>
                <a:ea typeface="Aptos" panose="020B0004020202020204" pitchFamily="34" charset="0"/>
                <a:cs typeface="Arial" panose="020B0604020202020204" pitchFamily="34" charset="0"/>
              </a:rPr>
              <a:t>course module of  45-60 minutes</a:t>
            </a:r>
            <a:r>
              <a:rPr lang="en-GB" sz="1200">
                <a:effectLst/>
                <a:latin typeface="Arial" panose="020B0604020202020204" pitchFamily="34" charset="0"/>
                <a:ea typeface="Aptos" panose="020B0004020202020204" pitchFamily="34" charset="0"/>
                <a:cs typeface="Arial" panose="020B0604020202020204" pitchFamily="34" charset="0"/>
              </a:rPr>
              <a:t>, opened for 2 weeks</a:t>
            </a:r>
          </a:p>
          <a:p>
            <a:pPr marL="171450" indent="-171450">
              <a:buFontTx/>
              <a:buChar char="-"/>
            </a:pPr>
            <a:r>
              <a:rPr lang="en-GB" sz="1200" b="1">
                <a:latin typeface="Arial" panose="020B0604020202020204" pitchFamily="34" charset="0"/>
                <a:cs typeface="Arial" panose="020B0604020202020204" pitchFamily="34" charset="0"/>
              </a:rPr>
              <a:t>AI Tutor </a:t>
            </a:r>
            <a:r>
              <a:rPr lang="en-GB" sz="1200">
                <a:latin typeface="Arial" panose="020B0604020202020204" pitchFamily="34" charset="0"/>
                <a:cs typeface="Arial" panose="020B0604020202020204" pitchFamily="34" charset="0"/>
              </a:rPr>
              <a:t>= chatbot, guides within the course (formative questions in order to check the learning, summative questions at the end of the module</a:t>
            </a:r>
            <a:r>
              <a:rPr lang="de-DE"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pPr marL="171450" indent="-171450">
              <a:buFontTx/>
              <a:buChar char="-"/>
            </a:pPr>
            <a:r>
              <a:rPr lang="en-GB" sz="1200" b="1">
                <a:latin typeface="Arial" panose="020B0604020202020204" pitchFamily="34" charset="0"/>
                <a:cs typeface="Arial" panose="020B0604020202020204" pitchFamily="34" charset="0"/>
              </a:rPr>
              <a:t>AI Grader </a:t>
            </a:r>
            <a:r>
              <a:rPr lang="en-GB" sz="1200">
                <a:latin typeface="Arial" panose="020B0604020202020204" pitchFamily="34" charset="0"/>
                <a:cs typeface="Arial" panose="020B0604020202020204" pitchFamily="34" charset="0"/>
              </a:rPr>
              <a:t>= continuous marking the participants average along the course  (average mark at the end for certificate)</a:t>
            </a:r>
          </a:p>
          <a:p>
            <a:pPr marL="171450" indent="-171450">
              <a:buFontTx/>
              <a:buChar char="-"/>
            </a:pPr>
            <a:r>
              <a:rPr lang="en-GB" sz="1200" b="1">
                <a:latin typeface="Arial" panose="020B0604020202020204" pitchFamily="34" charset="0"/>
                <a:cs typeface="Arial" panose="020B0604020202020204" pitchFamily="34" charset="0"/>
              </a:rPr>
              <a:t>AI Moderator </a:t>
            </a:r>
            <a:r>
              <a:rPr lang="en-GB" sz="1200">
                <a:latin typeface="Arial" panose="020B0604020202020204" pitchFamily="34" charset="0"/>
                <a:cs typeface="Arial" panose="020B0604020202020204" pitchFamily="34" charset="0"/>
              </a:rPr>
              <a:t>= feature that gets through the posts, summary of the posts and comments on the most interesting posts</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advantage: human tutors do not have time to respond to every post, even with 400-500 participants each learner has a personalized attention</a:t>
            </a:r>
            <a:endParaRPr lang="de-DE" sz="120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312DCFF-19F1-09AC-AA71-41842C3B6769}"/>
              </a:ext>
            </a:extLst>
          </p:cNvPr>
          <p:cNvSpPr txBox="1"/>
          <p:nvPr/>
        </p:nvSpPr>
        <p:spPr>
          <a:xfrm>
            <a:off x="6619480" y="5375621"/>
            <a:ext cx="5391194" cy="1107996"/>
          </a:xfrm>
          <a:prstGeom prst="rect">
            <a:avLst/>
          </a:prstGeom>
          <a:noFill/>
          <a:ln>
            <a:solidFill>
              <a:schemeClr val="tx1"/>
            </a:solidFill>
            <a:prstDash val="lgDashDot"/>
          </a:ln>
        </p:spPr>
        <p:txBody>
          <a:bodyPr wrap="square">
            <a:spAutoFit/>
          </a:bodyPr>
          <a:lstStyle/>
          <a:p>
            <a:r>
              <a:rPr lang="en-GB" sz="1100" b="1">
                <a:latin typeface="Arial" panose="020B0604020202020204" pitchFamily="34" charset="0"/>
                <a:ea typeface="Aptos" panose="020B0004020202020204" pitchFamily="34" charset="0"/>
                <a:cs typeface="Arial" panose="020B0604020202020204" pitchFamily="34" charset="0"/>
              </a:rPr>
              <a:t>Additionally - </a:t>
            </a:r>
            <a:r>
              <a:rPr lang="en-GB" sz="1100" b="1">
                <a:effectLst/>
                <a:latin typeface="Arial" panose="020B0604020202020204" pitchFamily="34" charset="0"/>
                <a:ea typeface="Aptos" panose="020B0004020202020204" pitchFamily="34" charset="0"/>
                <a:cs typeface="Arial" panose="020B0604020202020204" pitchFamily="34" charset="0"/>
              </a:rPr>
              <a:t>Scalable training methodology (see also poster)</a:t>
            </a:r>
            <a:r>
              <a:rPr lang="en-GB" sz="1100">
                <a:effectLst/>
                <a:latin typeface="Arial" panose="020B0604020202020204" pitchFamily="34" charset="0"/>
                <a:ea typeface="Aptos" panose="020B0004020202020204" pitchFamily="34" charset="0"/>
                <a:cs typeface="Arial" panose="020B0604020202020204" pitchFamily="34" charset="0"/>
              </a:rPr>
              <a:t>: </a:t>
            </a:r>
            <a:br>
              <a:rPr lang="en-GB" sz="1100">
                <a:effectLst/>
                <a:latin typeface="Arial" panose="020B0604020202020204" pitchFamily="34" charset="0"/>
                <a:ea typeface="Aptos" panose="020B0004020202020204" pitchFamily="34" charset="0"/>
                <a:cs typeface="Arial" panose="020B0604020202020204" pitchFamily="34" charset="0"/>
              </a:rPr>
            </a:br>
            <a:r>
              <a:rPr lang="en-GB" sz="1100">
                <a:latin typeface="Arial" panose="020B0604020202020204" pitchFamily="34" charset="0"/>
                <a:ea typeface="Aptos" panose="020B0004020202020204" pitchFamily="34" charset="0"/>
                <a:cs typeface="Arial" panose="020B0604020202020204" pitchFamily="34" charset="0"/>
              </a:rPr>
              <a:t>S</a:t>
            </a:r>
            <a:r>
              <a:rPr lang="en-GB" sz="1100">
                <a:effectLst/>
                <a:latin typeface="Arial" panose="020B0604020202020204" pitchFamily="34" charset="0"/>
                <a:ea typeface="Aptos" panose="020B0004020202020204" pitchFamily="34" charset="0"/>
                <a:cs typeface="Arial" panose="020B0604020202020204" pitchFamily="34" charset="0"/>
              </a:rPr>
              <a:t>tarted during covid when no travelling, technical assistance or expertise on site was possible </a:t>
            </a:r>
            <a:r>
              <a:rPr lang="en-GB" sz="1100">
                <a:latin typeface="Arial" panose="020B0604020202020204" pitchFamily="34" charset="0"/>
                <a:ea typeface="Aptos" panose="020B0004020202020204" pitchFamily="34" charset="0"/>
                <a:cs typeface="Arial" panose="020B0604020202020204" pitchFamily="34" charset="0"/>
              </a:rPr>
              <a:t>- </a:t>
            </a:r>
            <a:r>
              <a:rPr lang="en-GB" sz="1100">
                <a:effectLst/>
                <a:latin typeface="Arial" panose="020B0604020202020204" pitchFamily="34" charset="0"/>
                <a:ea typeface="Aptos" panose="020B0004020202020204" pitchFamily="34" charset="0"/>
                <a:cs typeface="Arial" panose="020B0604020202020204" pitchFamily="34" charset="0"/>
              </a:rPr>
              <a:t>virtual live workshops on the platform to bridge this gap.</a:t>
            </a:r>
            <a:br>
              <a:rPr lang="en-GB" sz="1100">
                <a:effectLst/>
                <a:latin typeface="Arial" panose="020B0604020202020204" pitchFamily="34" charset="0"/>
                <a:ea typeface="Aptos" panose="020B0004020202020204" pitchFamily="34" charset="0"/>
                <a:cs typeface="Arial" panose="020B0604020202020204" pitchFamily="34" charset="0"/>
              </a:rPr>
            </a:br>
            <a:r>
              <a:rPr lang="en-GB" sz="1100">
                <a:effectLst/>
                <a:latin typeface="Arial" panose="020B0604020202020204" pitchFamily="34" charset="0"/>
                <a:ea typeface="Aptos" panose="020B0004020202020204" pitchFamily="34" charset="0"/>
                <a:cs typeface="Arial" panose="020B0604020202020204" pitchFamily="34" charset="0"/>
              </a:rPr>
              <a:t>Idea is to train local trainers, how to use the platform, have access to training material and trainer guides, local trainers are often more aware of local culture and language, gain in funding local values.</a:t>
            </a:r>
          </a:p>
        </p:txBody>
      </p:sp>
      <p:pic>
        <p:nvPicPr>
          <p:cNvPr id="29" name="Grafik 28">
            <a:extLst>
              <a:ext uri="{FF2B5EF4-FFF2-40B4-BE49-F238E27FC236}">
                <a16:creationId xmlns:a16="http://schemas.microsoft.com/office/drawing/2014/main" id="{76564063-AB23-BFA3-AC58-969482438FE5}"/>
              </a:ext>
            </a:extLst>
          </p:cNvPr>
          <p:cNvPicPr/>
          <p:nvPr/>
        </p:nvPicPr>
        <p:blipFill>
          <a:blip r:embed="rId5">
            <a:extLst>
              <a:ext uri="{BEBA8EAE-BF5A-486C-A8C5-ECC9F3942E4B}">
                <a14:imgProps xmlns:a14="http://schemas.microsoft.com/office/drawing/2010/main">
                  <a14:imgLayer r:embed="rId6">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30" name="Grafik 29">
            <a:extLst>
              <a:ext uri="{FF2B5EF4-FFF2-40B4-BE49-F238E27FC236}">
                <a16:creationId xmlns:a16="http://schemas.microsoft.com/office/drawing/2014/main" id="{957A670E-369F-44A7-6C2D-A4B00CDBBC8E}"/>
              </a:ext>
            </a:extLst>
          </p:cNvPr>
          <p:cNvPicPr>
            <a:picLocks/>
          </p:cNvPicPr>
          <p:nvPr/>
        </p:nvPicPr>
        <p:blipFill>
          <a:blip r:embed="rId7">
            <a:extLst>
              <a:ext uri="{BEBA8EAE-BF5A-486C-A8C5-ECC9F3942E4B}">
                <a14:imgProps xmlns:a14="http://schemas.microsoft.com/office/drawing/2010/main">
                  <a14:imgLayer r:embed="rId6">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1867604" y="6279929"/>
            <a:ext cx="575131" cy="513628"/>
          </a:xfrm>
          <a:prstGeom prst="rect">
            <a:avLst/>
          </a:prstGeom>
        </p:spPr>
      </p:pic>
      <p:pic>
        <p:nvPicPr>
          <p:cNvPr id="31" name="Grafik 30">
            <a:extLst>
              <a:ext uri="{FF2B5EF4-FFF2-40B4-BE49-F238E27FC236}">
                <a16:creationId xmlns:a16="http://schemas.microsoft.com/office/drawing/2014/main" id="{A07DD67C-4CB2-AB65-8FED-F15CC5DC337A}"/>
              </a:ext>
            </a:extLst>
          </p:cNvPr>
          <p:cNvPicPr>
            <a:picLocks/>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6">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1120414" y="6403245"/>
            <a:ext cx="455688" cy="370029"/>
          </a:xfrm>
          <a:prstGeom prst="rect">
            <a:avLst/>
          </a:prstGeom>
        </p:spPr>
      </p:pic>
      <p:pic>
        <p:nvPicPr>
          <p:cNvPr id="33" name="Grafik 32">
            <a:extLst>
              <a:ext uri="{FF2B5EF4-FFF2-40B4-BE49-F238E27FC236}">
                <a16:creationId xmlns:a16="http://schemas.microsoft.com/office/drawing/2014/main" id="{C23E81CE-3F55-9A04-CF47-DA76EB1A8C0F}"/>
              </a:ext>
            </a:extLst>
          </p:cNvPr>
          <p:cNvPicPr>
            <a:picLocks/>
          </p:cNvPicPr>
          <p:nvPr/>
        </p:nvPicPr>
        <p:blipFill>
          <a:blip r:embed="rId9">
            <a:extLst>
              <a:ext uri="{BEBA8EAE-BF5A-486C-A8C5-ECC9F3942E4B}">
                <a14:imgProps xmlns:a14="http://schemas.microsoft.com/office/drawing/2010/main">
                  <a14:imgLayer r:embed="rId6">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734237" y="6480550"/>
            <a:ext cx="281892" cy="215418"/>
          </a:xfrm>
          <a:prstGeom prst="rect">
            <a:avLst/>
          </a:prstGeom>
        </p:spPr>
      </p:pic>
      <p:sp>
        <p:nvSpPr>
          <p:cNvPr id="36" name="Sprechblase: rechteckig mit abgerundeten Ecken 35">
            <a:extLst>
              <a:ext uri="{FF2B5EF4-FFF2-40B4-BE49-F238E27FC236}">
                <a16:creationId xmlns:a16="http://schemas.microsoft.com/office/drawing/2014/main" id="{96FF995C-161D-FFDE-D822-6E3C12D60DF3}"/>
              </a:ext>
            </a:extLst>
          </p:cNvPr>
          <p:cNvSpPr/>
          <p:nvPr/>
        </p:nvSpPr>
        <p:spPr>
          <a:xfrm flipH="1">
            <a:off x="6998789" y="1928440"/>
            <a:ext cx="4657791" cy="1636224"/>
          </a:xfrm>
          <a:custGeom>
            <a:avLst/>
            <a:gdLst>
              <a:gd name="connsiteX0" fmla="*/ 0 w 4657791"/>
              <a:gd name="connsiteY0" fmla="*/ 272709 h 1636224"/>
              <a:gd name="connsiteX1" fmla="*/ 272709 w 4657791"/>
              <a:gd name="connsiteY1" fmla="*/ 0 h 1636224"/>
              <a:gd name="connsiteX2" fmla="*/ 834906 w 4657791"/>
              <a:gd name="connsiteY2" fmla="*/ 0 h 1636224"/>
              <a:gd name="connsiteX3" fmla="*/ 1470434 w 4657791"/>
              <a:gd name="connsiteY3" fmla="*/ 0 h 1636224"/>
              <a:gd name="connsiteX4" fmla="*/ 2008188 w 4657791"/>
              <a:gd name="connsiteY4" fmla="*/ 0 h 1636224"/>
              <a:gd name="connsiteX5" fmla="*/ 2717045 w 4657791"/>
              <a:gd name="connsiteY5" fmla="*/ 0 h 1636224"/>
              <a:gd name="connsiteX6" fmla="*/ 2717045 w 4657791"/>
              <a:gd name="connsiteY6" fmla="*/ 0 h 1636224"/>
              <a:gd name="connsiteX7" fmla="*/ 3299269 w 4657791"/>
              <a:gd name="connsiteY7" fmla="*/ 0 h 1636224"/>
              <a:gd name="connsiteX8" fmla="*/ 3881493 w 4657791"/>
              <a:gd name="connsiteY8" fmla="*/ 0 h 1636224"/>
              <a:gd name="connsiteX9" fmla="*/ 4385082 w 4657791"/>
              <a:gd name="connsiteY9" fmla="*/ 0 h 1636224"/>
              <a:gd name="connsiteX10" fmla="*/ 4657791 w 4657791"/>
              <a:gd name="connsiteY10" fmla="*/ 272709 h 1636224"/>
              <a:gd name="connsiteX11" fmla="*/ 4657791 w 4657791"/>
              <a:gd name="connsiteY11" fmla="*/ 954464 h 1636224"/>
              <a:gd name="connsiteX12" fmla="*/ 4657791 w 4657791"/>
              <a:gd name="connsiteY12" fmla="*/ 954464 h 1636224"/>
              <a:gd name="connsiteX13" fmla="*/ 4657791 w 4657791"/>
              <a:gd name="connsiteY13" fmla="*/ 1363520 h 1636224"/>
              <a:gd name="connsiteX14" fmla="*/ 4657791 w 4657791"/>
              <a:gd name="connsiteY14" fmla="*/ 1363515 h 1636224"/>
              <a:gd name="connsiteX15" fmla="*/ 4385082 w 4657791"/>
              <a:gd name="connsiteY15" fmla="*/ 1636224 h 1636224"/>
              <a:gd name="connsiteX16" fmla="*/ 3881493 w 4657791"/>
              <a:gd name="connsiteY16" fmla="*/ 1636224 h 1636224"/>
              <a:gd name="connsiteX17" fmla="*/ 4075334 w 4657791"/>
              <a:gd name="connsiteY17" fmla="*/ 1989616 h 1636224"/>
              <a:gd name="connsiteX18" fmla="*/ 3608988 w 4657791"/>
              <a:gd name="connsiteY18" fmla="*/ 1868285 h 1636224"/>
              <a:gd name="connsiteX19" fmla="*/ 3142642 w 4657791"/>
              <a:gd name="connsiteY19" fmla="*/ 1746953 h 1636224"/>
              <a:gd name="connsiteX20" fmla="*/ 2717045 w 4657791"/>
              <a:gd name="connsiteY20" fmla="*/ 1636224 h 1636224"/>
              <a:gd name="connsiteX21" fmla="*/ 2057074 w 4657791"/>
              <a:gd name="connsiteY21" fmla="*/ 1636224 h 1636224"/>
              <a:gd name="connsiteX22" fmla="*/ 1470434 w 4657791"/>
              <a:gd name="connsiteY22" fmla="*/ 1636224 h 1636224"/>
              <a:gd name="connsiteX23" fmla="*/ 908236 w 4657791"/>
              <a:gd name="connsiteY23" fmla="*/ 1636224 h 1636224"/>
              <a:gd name="connsiteX24" fmla="*/ 272709 w 4657791"/>
              <a:gd name="connsiteY24" fmla="*/ 1636224 h 1636224"/>
              <a:gd name="connsiteX25" fmla="*/ 0 w 4657791"/>
              <a:gd name="connsiteY25" fmla="*/ 1363515 h 1636224"/>
              <a:gd name="connsiteX26" fmla="*/ 0 w 4657791"/>
              <a:gd name="connsiteY26" fmla="*/ 1363520 h 1636224"/>
              <a:gd name="connsiteX27" fmla="*/ 0 w 4657791"/>
              <a:gd name="connsiteY27" fmla="*/ 954464 h 1636224"/>
              <a:gd name="connsiteX28" fmla="*/ 0 w 4657791"/>
              <a:gd name="connsiteY28" fmla="*/ 954464 h 1636224"/>
              <a:gd name="connsiteX29" fmla="*/ 0 w 4657791"/>
              <a:gd name="connsiteY29" fmla="*/ 272709 h 163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57791" h="1636224" fill="none" extrusionOk="0">
                <a:moveTo>
                  <a:pt x="0" y="272709"/>
                </a:moveTo>
                <a:cubicBezTo>
                  <a:pt x="5225" y="120703"/>
                  <a:pt x="117788" y="10740"/>
                  <a:pt x="272709" y="0"/>
                </a:cubicBezTo>
                <a:cubicBezTo>
                  <a:pt x="417534" y="12057"/>
                  <a:pt x="555392" y="2410"/>
                  <a:pt x="834906" y="0"/>
                </a:cubicBezTo>
                <a:cubicBezTo>
                  <a:pt x="1114420" y="-2410"/>
                  <a:pt x="1186472" y="-29535"/>
                  <a:pt x="1470434" y="0"/>
                </a:cubicBezTo>
                <a:cubicBezTo>
                  <a:pt x="1754396" y="29535"/>
                  <a:pt x="1748947" y="-2097"/>
                  <a:pt x="2008188" y="0"/>
                </a:cubicBezTo>
                <a:cubicBezTo>
                  <a:pt x="2267429" y="2097"/>
                  <a:pt x="2509135" y="-4413"/>
                  <a:pt x="2717045" y="0"/>
                </a:cubicBezTo>
                <a:lnTo>
                  <a:pt x="2717045" y="0"/>
                </a:lnTo>
                <a:cubicBezTo>
                  <a:pt x="2875958" y="-20779"/>
                  <a:pt x="3080848" y="-13531"/>
                  <a:pt x="3299269" y="0"/>
                </a:cubicBezTo>
                <a:cubicBezTo>
                  <a:pt x="3517690" y="13531"/>
                  <a:pt x="3612330" y="-4185"/>
                  <a:pt x="3881493" y="0"/>
                </a:cubicBezTo>
                <a:cubicBezTo>
                  <a:pt x="4097878" y="-4653"/>
                  <a:pt x="4249448" y="14139"/>
                  <a:pt x="4385082" y="0"/>
                </a:cubicBezTo>
                <a:cubicBezTo>
                  <a:pt x="4568346" y="1121"/>
                  <a:pt x="4670792" y="150935"/>
                  <a:pt x="4657791" y="272709"/>
                </a:cubicBezTo>
                <a:cubicBezTo>
                  <a:pt x="4682097" y="477025"/>
                  <a:pt x="4665034" y="726970"/>
                  <a:pt x="4657791" y="954464"/>
                </a:cubicBezTo>
                <a:lnTo>
                  <a:pt x="4657791" y="954464"/>
                </a:lnTo>
                <a:cubicBezTo>
                  <a:pt x="4664825" y="1059441"/>
                  <a:pt x="4678000" y="1203123"/>
                  <a:pt x="4657791" y="1363520"/>
                </a:cubicBezTo>
                <a:lnTo>
                  <a:pt x="4657791" y="1363515"/>
                </a:lnTo>
                <a:cubicBezTo>
                  <a:pt x="4693713" y="1503445"/>
                  <a:pt x="4535048" y="1632189"/>
                  <a:pt x="4385082" y="1636224"/>
                </a:cubicBezTo>
                <a:cubicBezTo>
                  <a:pt x="4157337" y="1622480"/>
                  <a:pt x="4038322" y="1626913"/>
                  <a:pt x="3881493" y="1636224"/>
                </a:cubicBezTo>
                <a:cubicBezTo>
                  <a:pt x="3938478" y="1729749"/>
                  <a:pt x="4029053" y="1918080"/>
                  <a:pt x="4075334" y="1989616"/>
                </a:cubicBezTo>
                <a:cubicBezTo>
                  <a:pt x="3842493" y="1934314"/>
                  <a:pt x="3723463" y="1900648"/>
                  <a:pt x="3608988" y="1868285"/>
                </a:cubicBezTo>
                <a:cubicBezTo>
                  <a:pt x="3494513" y="1835922"/>
                  <a:pt x="3346293" y="1796794"/>
                  <a:pt x="3142642" y="1746953"/>
                </a:cubicBezTo>
                <a:cubicBezTo>
                  <a:pt x="2938990" y="1697112"/>
                  <a:pt x="2918536" y="1674501"/>
                  <a:pt x="2717045" y="1636224"/>
                </a:cubicBezTo>
                <a:cubicBezTo>
                  <a:pt x="2401450" y="1617924"/>
                  <a:pt x="2367398" y="1613494"/>
                  <a:pt x="2057074" y="1636224"/>
                </a:cubicBezTo>
                <a:cubicBezTo>
                  <a:pt x="1746750" y="1658954"/>
                  <a:pt x="1611509" y="1639998"/>
                  <a:pt x="1470434" y="1636224"/>
                </a:cubicBezTo>
                <a:cubicBezTo>
                  <a:pt x="1329359" y="1632450"/>
                  <a:pt x="1136483" y="1622656"/>
                  <a:pt x="908236" y="1636224"/>
                </a:cubicBezTo>
                <a:cubicBezTo>
                  <a:pt x="679989" y="1649792"/>
                  <a:pt x="416791" y="1625123"/>
                  <a:pt x="272709" y="1636224"/>
                </a:cubicBezTo>
                <a:cubicBezTo>
                  <a:pt x="127236" y="1636914"/>
                  <a:pt x="5771" y="1505658"/>
                  <a:pt x="0" y="1363515"/>
                </a:cubicBezTo>
                <a:lnTo>
                  <a:pt x="0" y="1363520"/>
                </a:lnTo>
                <a:cubicBezTo>
                  <a:pt x="12838" y="1206361"/>
                  <a:pt x="17691" y="1138114"/>
                  <a:pt x="0" y="954464"/>
                </a:cubicBezTo>
                <a:lnTo>
                  <a:pt x="0" y="954464"/>
                </a:lnTo>
                <a:cubicBezTo>
                  <a:pt x="32457" y="630745"/>
                  <a:pt x="11983" y="464358"/>
                  <a:pt x="0" y="272709"/>
                </a:cubicBezTo>
                <a:close/>
              </a:path>
              <a:path w="4657791" h="1636224" stroke="0" extrusionOk="0">
                <a:moveTo>
                  <a:pt x="0" y="272709"/>
                </a:moveTo>
                <a:cubicBezTo>
                  <a:pt x="8819" y="137239"/>
                  <a:pt x="151313" y="-15071"/>
                  <a:pt x="272709" y="0"/>
                </a:cubicBezTo>
                <a:cubicBezTo>
                  <a:pt x="424559" y="-18408"/>
                  <a:pt x="564288" y="-11988"/>
                  <a:pt x="810463" y="0"/>
                </a:cubicBezTo>
                <a:cubicBezTo>
                  <a:pt x="1056638" y="11988"/>
                  <a:pt x="1184552" y="10668"/>
                  <a:pt x="1470434" y="0"/>
                </a:cubicBezTo>
                <a:cubicBezTo>
                  <a:pt x="1756316" y="-10668"/>
                  <a:pt x="1753558" y="-12938"/>
                  <a:pt x="2032631" y="0"/>
                </a:cubicBezTo>
                <a:cubicBezTo>
                  <a:pt x="2311704" y="12938"/>
                  <a:pt x="2426157" y="9525"/>
                  <a:pt x="2717045" y="0"/>
                </a:cubicBezTo>
                <a:lnTo>
                  <a:pt x="2717045" y="0"/>
                </a:lnTo>
                <a:cubicBezTo>
                  <a:pt x="2899207" y="-22795"/>
                  <a:pt x="3144096" y="27168"/>
                  <a:pt x="3287625" y="0"/>
                </a:cubicBezTo>
                <a:cubicBezTo>
                  <a:pt x="3431154" y="-27168"/>
                  <a:pt x="3593733" y="-26461"/>
                  <a:pt x="3881493" y="0"/>
                </a:cubicBezTo>
                <a:cubicBezTo>
                  <a:pt x="4031737" y="-10457"/>
                  <a:pt x="4270284" y="21348"/>
                  <a:pt x="4385082" y="0"/>
                </a:cubicBezTo>
                <a:cubicBezTo>
                  <a:pt x="4536214" y="26918"/>
                  <a:pt x="4649973" y="114151"/>
                  <a:pt x="4657791" y="272709"/>
                </a:cubicBezTo>
                <a:cubicBezTo>
                  <a:pt x="4684292" y="428204"/>
                  <a:pt x="4660415" y="659897"/>
                  <a:pt x="4657791" y="954464"/>
                </a:cubicBezTo>
                <a:lnTo>
                  <a:pt x="4657791" y="954464"/>
                </a:lnTo>
                <a:cubicBezTo>
                  <a:pt x="4666696" y="1152208"/>
                  <a:pt x="4652664" y="1192624"/>
                  <a:pt x="4657791" y="1363520"/>
                </a:cubicBezTo>
                <a:lnTo>
                  <a:pt x="4657791" y="1363515"/>
                </a:lnTo>
                <a:cubicBezTo>
                  <a:pt x="4647205" y="1515866"/>
                  <a:pt x="4539239" y="1648188"/>
                  <a:pt x="4385082" y="1636224"/>
                </a:cubicBezTo>
                <a:cubicBezTo>
                  <a:pt x="4273737" y="1623569"/>
                  <a:pt x="4119438" y="1636453"/>
                  <a:pt x="3881493" y="1636224"/>
                </a:cubicBezTo>
                <a:cubicBezTo>
                  <a:pt x="3951127" y="1747652"/>
                  <a:pt x="4007048" y="1833108"/>
                  <a:pt x="4075334" y="1989616"/>
                </a:cubicBezTo>
                <a:cubicBezTo>
                  <a:pt x="3930704" y="1970503"/>
                  <a:pt x="3740643" y="1922544"/>
                  <a:pt x="3649737" y="1878887"/>
                </a:cubicBezTo>
                <a:cubicBezTo>
                  <a:pt x="3558831" y="1835230"/>
                  <a:pt x="3344896" y="1820511"/>
                  <a:pt x="3183391" y="1757555"/>
                </a:cubicBezTo>
                <a:cubicBezTo>
                  <a:pt x="3021886" y="1694600"/>
                  <a:pt x="2865346" y="1670139"/>
                  <a:pt x="2717045" y="1636224"/>
                </a:cubicBezTo>
                <a:cubicBezTo>
                  <a:pt x="2452001" y="1640430"/>
                  <a:pt x="2373768" y="1606757"/>
                  <a:pt x="2081518" y="1636224"/>
                </a:cubicBezTo>
                <a:cubicBezTo>
                  <a:pt x="1789268" y="1665691"/>
                  <a:pt x="1625924" y="1642209"/>
                  <a:pt x="1494877" y="1636224"/>
                </a:cubicBezTo>
                <a:cubicBezTo>
                  <a:pt x="1363830" y="1630239"/>
                  <a:pt x="1006077" y="1614690"/>
                  <a:pt x="883793" y="1636224"/>
                </a:cubicBezTo>
                <a:cubicBezTo>
                  <a:pt x="761509" y="1657758"/>
                  <a:pt x="534685" y="1651101"/>
                  <a:pt x="272709" y="1636224"/>
                </a:cubicBezTo>
                <a:cubicBezTo>
                  <a:pt x="108347" y="1657805"/>
                  <a:pt x="-18034" y="1525115"/>
                  <a:pt x="0" y="1363515"/>
                </a:cubicBezTo>
                <a:lnTo>
                  <a:pt x="0" y="1363520"/>
                </a:lnTo>
                <a:cubicBezTo>
                  <a:pt x="-9968" y="1228469"/>
                  <a:pt x="15843" y="1122644"/>
                  <a:pt x="0" y="954464"/>
                </a:cubicBezTo>
                <a:lnTo>
                  <a:pt x="0" y="954464"/>
                </a:lnTo>
                <a:cubicBezTo>
                  <a:pt x="-4296" y="764566"/>
                  <a:pt x="11578" y="565317"/>
                  <a:pt x="0" y="272709"/>
                </a:cubicBezTo>
                <a:close/>
              </a:path>
            </a:pathLst>
          </a:custGeom>
          <a:solidFill>
            <a:srgbClr val="B2DBDE">
              <a:alpha val="82000"/>
            </a:srgbClr>
          </a:solidFill>
          <a:ln>
            <a:solidFill>
              <a:schemeClr val="tx1">
                <a:lumMod val="50000"/>
                <a:lumOff val="50000"/>
              </a:schemeClr>
            </a:solidFill>
            <a:prstDash val="solid"/>
            <a:extLst>
              <a:ext uri="{C807C97D-BFC1-408E-A445-0C87EB9F89A2}">
                <ask:lineSketchStyleProps xmlns:ask="http://schemas.microsoft.com/office/drawing/2018/sketchyshapes" sd="2125947626">
                  <a:prstGeom prst="wedgeRoundRectCallout">
                    <a:avLst>
                      <a:gd name="adj1" fmla="val 37495"/>
                      <a:gd name="adj2" fmla="val 71598"/>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solidFill>
                  <a:schemeClr val="tx1">
                    <a:lumMod val="75000"/>
                    <a:lumOff val="25000"/>
                  </a:schemeClr>
                </a:solidFill>
                <a:latin typeface="Arial" panose="020B0604020202020204" pitchFamily="34" charset="0"/>
                <a:cs typeface="Arial" panose="020B0604020202020204" pitchFamily="34" charset="0"/>
              </a:rPr>
              <a:t>What was the team behind? What main obstacles encountered during implementation? What was the reaction of the top management?</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10 persons, 1 IT expert, 10 experts in design and worksheets, Moodle</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Challenges: getting the prompt right, different AI agents competing for a better answer, much fine tuning to do</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We are a small organization, i.e. one can try things without having to ask constantly for permission, juggle and play with rules</a:t>
            </a:r>
          </a:p>
        </p:txBody>
      </p:sp>
      <p:sp>
        <p:nvSpPr>
          <p:cNvPr id="38" name="Sprechblase: rechteckig mit abgerundeten Ecken 37">
            <a:extLst>
              <a:ext uri="{FF2B5EF4-FFF2-40B4-BE49-F238E27FC236}">
                <a16:creationId xmlns:a16="http://schemas.microsoft.com/office/drawing/2014/main" id="{885F34BD-A166-9A91-55FC-9F5BAC9AC974}"/>
              </a:ext>
            </a:extLst>
          </p:cNvPr>
          <p:cNvSpPr/>
          <p:nvPr/>
        </p:nvSpPr>
        <p:spPr>
          <a:xfrm flipH="1">
            <a:off x="6782277" y="4011560"/>
            <a:ext cx="4977104" cy="989677"/>
          </a:xfrm>
          <a:custGeom>
            <a:avLst/>
            <a:gdLst>
              <a:gd name="connsiteX0" fmla="*/ 0 w 4977104"/>
              <a:gd name="connsiteY0" fmla="*/ 164949 h 989677"/>
              <a:gd name="connsiteX1" fmla="*/ 164949 w 4977104"/>
              <a:gd name="connsiteY1" fmla="*/ 0 h 989677"/>
              <a:gd name="connsiteX2" fmla="*/ 767389 w 4977104"/>
              <a:gd name="connsiteY2" fmla="*/ 0 h 989677"/>
              <a:gd name="connsiteX3" fmla="*/ 1479363 w 4977104"/>
              <a:gd name="connsiteY3" fmla="*/ 0 h 989677"/>
              <a:gd name="connsiteX4" fmla="*/ 2191337 w 4977104"/>
              <a:gd name="connsiteY4" fmla="*/ 0 h 989677"/>
              <a:gd name="connsiteX5" fmla="*/ 2903311 w 4977104"/>
              <a:gd name="connsiteY5" fmla="*/ 0 h 989677"/>
              <a:gd name="connsiteX6" fmla="*/ 2903311 w 4977104"/>
              <a:gd name="connsiteY6" fmla="*/ 0 h 989677"/>
              <a:gd name="connsiteX7" fmla="*/ 3513006 w 4977104"/>
              <a:gd name="connsiteY7" fmla="*/ 0 h 989677"/>
              <a:gd name="connsiteX8" fmla="*/ 4147587 w 4977104"/>
              <a:gd name="connsiteY8" fmla="*/ 0 h 989677"/>
              <a:gd name="connsiteX9" fmla="*/ 4812155 w 4977104"/>
              <a:gd name="connsiteY9" fmla="*/ 0 h 989677"/>
              <a:gd name="connsiteX10" fmla="*/ 4977104 w 4977104"/>
              <a:gd name="connsiteY10" fmla="*/ 164949 h 989677"/>
              <a:gd name="connsiteX11" fmla="*/ 4977104 w 4977104"/>
              <a:gd name="connsiteY11" fmla="*/ 577312 h 989677"/>
              <a:gd name="connsiteX12" fmla="*/ 4977104 w 4977104"/>
              <a:gd name="connsiteY12" fmla="*/ 577312 h 989677"/>
              <a:gd name="connsiteX13" fmla="*/ 4977104 w 4977104"/>
              <a:gd name="connsiteY13" fmla="*/ 824731 h 989677"/>
              <a:gd name="connsiteX14" fmla="*/ 4977104 w 4977104"/>
              <a:gd name="connsiteY14" fmla="*/ 824728 h 989677"/>
              <a:gd name="connsiteX15" fmla="*/ 4812155 w 4977104"/>
              <a:gd name="connsiteY15" fmla="*/ 989677 h 989677"/>
              <a:gd name="connsiteX16" fmla="*/ 4147587 w 4977104"/>
              <a:gd name="connsiteY16" fmla="*/ 989677 h 989677"/>
              <a:gd name="connsiteX17" fmla="*/ 4562209 w 4977104"/>
              <a:gd name="connsiteY17" fmla="*/ 1118909 h 989677"/>
              <a:gd name="connsiteX18" fmla="*/ 5029762 w 4977104"/>
              <a:gd name="connsiteY18" fmla="*/ 1264639 h 989677"/>
              <a:gd name="connsiteX19" fmla="*/ 4561943 w 4977104"/>
              <a:gd name="connsiteY19" fmla="*/ 1204147 h 989677"/>
              <a:gd name="connsiteX20" fmla="*/ 4009066 w 4977104"/>
              <a:gd name="connsiteY20" fmla="*/ 1132657 h 989677"/>
              <a:gd name="connsiteX21" fmla="*/ 3434924 w 4977104"/>
              <a:gd name="connsiteY21" fmla="*/ 1058418 h 989677"/>
              <a:gd name="connsiteX22" fmla="*/ 2903311 w 4977104"/>
              <a:gd name="connsiteY22" fmla="*/ 989677 h 989677"/>
              <a:gd name="connsiteX23" fmla="*/ 2246104 w 4977104"/>
              <a:gd name="connsiteY23" fmla="*/ 989677 h 989677"/>
              <a:gd name="connsiteX24" fmla="*/ 1643664 w 4977104"/>
              <a:gd name="connsiteY24" fmla="*/ 989677 h 989677"/>
              <a:gd name="connsiteX25" fmla="*/ 931690 w 4977104"/>
              <a:gd name="connsiteY25" fmla="*/ 989677 h 989677"/>
              <a:gd name="connsiteX26" fmla="*/ 164949 w 4977104"/>
              <a:gd name="connsiteY26" fmla="*/ 989677 h 989677"/>
              <a:gd name="connsiteX27" fmla="*/ 0 w 4977104"/>
              <a:gd name="connsiteY27" fmla="*/ 824728 h 989677"/>
              <a:gd name="connsiteX28" fmla="*/ 0 w 4977104"/>
              <a:gd name="connsiteY28" fmla="*/ 824731 h 989677"/>
              <a:gd name="connsiteX29" fmla="*/ 0 w 4977104"/>
              <a:gd name="connsiteY29" fmla="*/ 577312 h 989677"/>
              <a:gd name="connsiteX30" fmla="*/ 0 w 4977104"/>
              <a:gd name="connsiteY30" fmla="*/ 577312 h 989677"/>
              <a:gd name="connsiteX31" fmla="*/ 0 w 4977104"/>
              <a:gd name="connsiteY31" fmla="*/ 164949 h 98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77104" h="989677" fill="none" extrusionOk="0">
                <a:moveTo>
                  <a:pt x="0" y="164949"/>
                </a:moveTo>
                <a:cubicBezTo>
                  <a:pt x="-3243" y="72795"/>
                  <a:pt x="74386" y="16742"/>
                  <a:pt x="164949" y="0"/>
                </a:cubicBezTo>
                <a:cubicBezTo>
                  <a:pt x="360812" y="-1570"/>
                  <a:pt x="489562" y="6603"/>
                  <a:pt x="767389" y="0"/>
                </a:cubicBezTo>
                <a:cubicBezTo>
                  <a:pt x="1045216" y="-6603"/>
                  <a:pt x="1169405" y="-23535"/>
                  <a:pt x="1479363" y="0"/>
                </a:cubicBezTo>
                <a:cubicBezTo>
                  <a:pt x="1789321" y="23535"/>
                  <a:pt x="1981697" y="29338"/>
                  <a:pt x="2191337" y="0"/>
                </a:cubicBezTo>
                <a:cubicBezTo>
                  <a:pt x="2400977" y="-29338"/>
                  <a:pt x="2720613" y="13684"/>
                  <a:pt x="2903311" y="0"/>
                </a:cubicBezTo>
                <a:lnTo>
                  <a:pt x="2903311" y="0"/>
                </a:lnTo>
                <a:cubicBezTo>
                  <a:pt x="3134677" y="-17949"/>
                  <a:pt x="3250422" y="27282"/>
                  <a:pt x="3513006" y="0"/>
                </a:cubicBezTo>
                <a:cubicBezTo>
                  <a:pt x="3775590" y="-27282"/>
                  <a:pt x="3938338" y="-30732"/>
                  <a:pt x="4147587" y="0"/>
                </a:cubicBezTo>
                <a:cubicBezTo>
                  <a:pt x="4355746" y="-23546"/>
                  <a:pt x="4524686" y="-19123"/>
                  <a:pt x="4812155" y="0"/>
                </a:cubicBezTo>
                <a:cubicBezTo>
                  <a:pt x="4913062" y="-8994"/>
                  <a:pt x="4961036" y="71223"/>
                  <a:pt x="4977104" y="164949"/>
                </a:cubicBezTo>
                <a:cubicBezTo>
                  <a:pt x="4997323" y="354617"/>
                  <a:pt x="4967173" y="489166"/>
                  <a:pt x="4977104" y="577312"/>
                </a:cubicBezTo>
                <a:lnTo>
                  <a:pt x="4977104" y="577312"/>
                </a:lnTo>
                <a:cubicBezTo>
                  <a:pt x="4985759" y="629004"/>
                  <a:pt x="4980132" y="727791"/>
                  <a:pt x="4977104" y="824731"/>
                </a:cubicBezTo>
                <a:lnTo>
                  <a:pt x="4977104" y="824728"/>
                </a:lnTo>
                <a:cubicBezTo>
                  <a:pt x="4978761" y="910419"/>
                  <a:pt x="4900134" y="986088"/>
                  <a:pt x="4812155" y="989677"/>
                </a:cubicBezTo>
                <a:cubicBezTo>
                  <a:pt x="4561108" y="1006788"/>
                  <a:pt x="4451407" y="991668"/>
                  <a:pt x="4147587" y="989677"/>
                </a:cubicBezTo>
                <a:cubicBezTo>
                  <a:pt x="4256433" y="1003264"/>
                  <a:pt x="4393106" y="1044964"/>
                  <a:pt x="4562209" y="1118909"/>
                </a:cubicBezTo>
                <a:cubicBezTo>
                  <a:pt x="4731312" y="1192854"/>
                  <a:pt x="4858837" y="1218462"/>
                  <a:pt x="5029762" y="1264639"/>
                </a:cubicBezTo>
                <a:cubicBezTo>
                  <a:pt x="4873157" y="1247230"/>
                  <a:pt x="4716379" y="1206026"/>
                  <a:pt x="4561943" y="1204147"/>
                </a:cubicBezTo>
                <a:cubicBezTo>
                  <a:pt x="4407507" y="1202268"/>
                  <a:pt x="4168757" y="1129294"/>
                  <a:pt x="4009066" y="1132657"/>
                </a:cubicBezTo>
                <a:cubicBezTo>
                  <a:pt x="3849375" y="1136020"/>
                  <a:pt x="3589803" y="1090530"/>
                  <a:pt x="3434924" y="1058418"/>
                </a:cubicBezTo>
                <a:cubicBezTo>
                  <a:pt x="3280045" y="1026305"/>
                  <a:pt x="3106540" y="1029560"/>
                  <a:pt x="2903311" y="989677"/>
                </a:cubicBezTo>
                <a:cubicBezTo>
                  <a:pt x="2667675" y="970029"/>
                  <a:pt x="2383262" y="978706"/>
                  <a:pt x="2246104" y="989677"/>
                </a:cubicBezTo>
                <a:cubicBezTo>
                  <a:pt x="2108946" y="1000648"/>
                  <a:pt x="1827219" y="999496"/>
                  <a:pt x="1643664" y="989677"/>
                </a:cubicBezTo>
                <a:cubicBezTo>
                  <a:pt x="1460109" y="979858"/>
                  <a:pt x="1151395" y="959152"/>
                  <a:pt x="931690" y="989677"/>
                </a:cubicBezTo>
                <a:cubicBezTo>
                  <a:pt x="711985" y="1020202"/>
                  <a:pt x="461004" y="964553"/>
                  <a:pt x="164949" y="989677"/>
                </a:cubicBezTo>
                <a:cubicBezTo>
                  <a:pt x="86957" y="995044"/>
                  <a:pt x="331" y="910081"/>
                  <a:pt x="0" y="824728"/>
                </a:cubicBezTo>
                <a:lnTo>
                  <a:pt x="0" y="824731"/>
                </a:lnTo>
                <a:cubicBezTo>
                  <a:pt x="1134" y="716696"/>
                  <a:pt x="-8377" y="677699"/>
                  <a:pt x="0" y="577312"/>
                </a:cubicBezTo>
                <a:lnTo>
                  <a:pt x="0" y="577312"/>
                </a:lnTo>
                <a:cubicBezTo>
                  <a:pt x="-13613" y="395796"/>
                  <a:pt x="-12387" y="265613"/>
                  <a:pt x="0" y="164949"/>
                </a:cubicBezTo>
                <a:close/>
              </a:path>
              <a:path w="4977104" h="989677" stroke="0" extrusionOk="0">
                <a:moveTo>
                  <a:pt x="0" y="164949"/>
                </a:moveTo>
                <a:cubicBezTo>
                  <a:pt x="11514" y="87814"/>
                  <a:pt x="55190" y="10865"/>
                  <a:pt x="164949" y="0"/>
                </a:cubicBezTo>
                <a:cubicBezTo>
                  <a:pt x="337667" y="22017"/>
                  <a:pt x="509924" y="14227"/>
                  <a:pt x="767389" y="0"/>
                </a:cubicBezTo>
                <a:cubicBezTo>
                  <a:pt x="1024854" y="-14227"/>
                  <a:pt x="1263967" y="-16996"/>
                  <a:pt x="1397212" y="0"/>
                </a:cubicBezTo>
                <a:cubicBezTo>
                  <a:pt x="1530457" y="16996"/>
                  <a:pt x="1854832" y="8377"/>
                  <a:pt x="2027035" y="0"/>
                </a:cubicBezTo>
                <a:cubicBezTo>
                  <a:pt x="2199238" y="-8377"/>
                  <a:pt x="2560923" y="8041"/>
                  <a:pt x="2903311" y="0"/>
                </a:cubicBezTo>
                <a:lnTo>
                  <a:pt x="2903311" y="0"/>
                </a:lnTo>
                <a:cubicBezTo>
                  <a:pt x="3110910" y="26907"/>
                  <a:pt x="3352710" y="16158"/>
                  <a:pt x="3550335" y="0"/>
                </a:cubicBezTo>
                <a:cubicBezTo>
                  <a:pt x="3747960" y="-16158"/>
                  <a:pt x="4021445" y="-24766"/>
                  <a:pt x="4147587" y="0"/>
                </a:cubicBezTo>
                <a:cubicBezTo>
                  <a:pt x="4304517" y="2750"/>
                  <a:pt x="4496419" y="-27479"/>
                  <a:pt x="4812155" y="0"/>
                </a:cubicBezTo>
                <a:cubicBezTo>
                  <a:pt x="4907408" y="18661"/>
                  <a:pt x="4970073" y="91609"/>
                  <a:pt x="4977104" y="164949"/>
                </a:cubicBezTo>
                <a:cubicBezTo>
                  <a:pt x="4985647" y="315708"/>
                  <a:pt x="4967914" y="465943"/>
                  <a:pt x="4977104" y="577312"/>
                </a:cubicBezTo>
                <a:lnTo>
                  <a:pt x="4977104" y="577312"/>
                </a:lnTo>
                <a:cubicBezTo>
                  <a:pt x="4982994" y="659139"/>
                  <a:pt x="4974960" y="759586"/>
                  <a:pt x="4977104" y="824731"/>
                </a:cubicBezTo>
                <a:lnTo>
                  <a:pt x="4977104" y="824728"/>
                </a:lnTo>
                <a:cubicBezTo>
                  <a:pt x="4991996" y="932456"/>
                  <a:pt x="4909084" y="977813"/>
                  <a:pt x="4812155" y="989677"/>
                </a:cubicBezTo>
                <a:cubicBezTo>
                  <a:pt x="4635543" y="960941"/>
                  <a:pt x="4416161" y="983512"/>
                  <a:pt x="4147587" y="989677"/>
                </a:cubicBezTo>
                <a:cubicBezTo>
                  <a:pt x="4317515" y="1056545"/>
                  <a:pt x="4398236" y="1087873"/>
                  <a:pt x="4579853" y="1124408"/>
                </a:cubicBezTo>
                <a:cubicBezTo>
                  <a:pt x="4761470" y="1160943"/>
                  <a:pt x="4838224" y="1194876"/>
                  <a:pt x="5029762" y="1264639"/>
                </a:cubicBezTo>
                <a:cubicBezTo>
                  <a:pt x="4902974" y="1233365"/>
                  <a:pt x="4702315" y="1204277"/>
                  <a:pt x="4540678" y="1201398"/>
                </a:cubicBezTo>
                <a:cubicBezTo>
                  <a:pt x="4379041" y="1198519"/>
                  <a:pt x="4269142" y="1156731"/>
                  <a:pt x="4051595" y="1138156"/>
                </a:cubicBezTo>
                <a:cubicBezTo>
                  <a:pt x="3834048" y="1119582"/>
                  <a:pt x="3691733" y="1085788"/>
                  <a:pt x="3498717" y="1066666"/>
                </a:cubicBezTo>
                <a:cubicBezTo>
                  <a:pt x="3305701" y="1047544"/>
                  <a:pt x="3155876" y="1012607"/>
                  <a:pt x="2903311" y="989677"/>
                </a:cubicBezTo>
                <a:cubicBezTo>
                  <a:pt x="2625351" y="1002497"/>
                  <a:pt x="2521198" y="997877"/>
                  <a:pt x="2300871" y="989677"/>
                </a:cubicBezTo>
                <a:cubicBezTo>
                  <a:pt x="2080544" y="981477"/>
                  <a:pt x="1862110" y="1011000"/>
                  <a:pt x="1643664" y="989677"/>
                </a:cubicBezTo>
                <a:cubicBezTo>
                  <a:pt x="1425218" y="968354"/>
                  <a:pt x="1292245" y="982397"/>
                  <a:pt x="1013841" y="989677"/>
                </a:cubicBezTo>
                <a:cubicBezTo>
                  <a:pt x="735437" y="996957"/>
                  <a:pt x="588768" y="977596"/>
                  <a:pt x="164949" y="989677"/>
                </a:cubicBezTo>
                <a:cubicBezTo>
                  <a:pt x="78127" y="1005441"/>
                  <a:pt x="5577" y="900127"/>
                  <a:pt x="0" y="824728"/>
                </a:cubicBezTo>
                <a:lnTo>
                  <a:pt x="0" y="824731"/>
                </a:lnTo>
                <a:cubicBezTo>
                  <a:pt x="-10488" y="771098"/>
                  <a:pt x="-10722" y="696640"/>
                  <a:pt x="0" y="577312"/>
                </a:cubicBezTo>
                <a:lnTo>
                  <a:pt x="0" y="577312"/>
                </a:lnTo>
                <a:cubicBezTo>
                  <a:pt x="-1506" y="468422"/>
                  <a:pt x="-6690" y="364470"/>
                  <a:pt x="0" y="164949"/>
                </a:cubicBezTo>
                <a:close/>
              </a:path>
            </a:pathLst>
          </a:custGeom>
          <a:solidFill>
            <a:srgbClr val="FFCD2D">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509817329">
                  <a:prstGeom prst="wedgeRoundRectCallout">
                    <a:avLst>
                      <a:gd name="adj1" fmla="val 51058"/>
                      <a:gd name="adj2" fmla="val 77783"/>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solidFill>
                  <a:schemeClr val="tx1">
                    <a:lumMod val="75000"/>
                    <a:lumOff val="25000"/>
                  </a:schemeClr>
                </a:solidFill>
                <a:latin typeface="Arial" panose="020B0604020202020204" pitchFamily="34" charset="0"/>
                <a:cs typeface="Arial" panose="020B0604020202020204" pitchFamily="34" charset="0"/>
              </a:rPr>
              <a:t>Bright vs. dark: </a:t>
            </a:r>
          </a:p>
          <a:p>
            <a:r>
              <a:rPr lang="en-US" sz="1000">
                <a:solidFill>
                  <a:schemeClr val="tx1">
                    <a:lumMod val="75000"/>
                    <a:lumOff val="25000"/>
                  </a:schemeClr>
                </a:solidFill>
                <a:latin typeface="Arial" panose="020B0604020202020204" pitchFamily="34" charset="0"/>
                <a:cs typeface="Arial" panose="020B0604020202020204" pitchFamily="34" charset="0"/>
              </a:rPr>
              <a:t>AI has many positive impacts on learning but to what extent can you control the learning effect? </a:t>
            </a:r>
            <a:br>
              <a:rPr lang="en-US" sz="1000">
                <a:solidFill>
                  <a:schemeClr val="tx1">
                    <a:lumMod val="75000"/>
                    <a:lumOff val="25000"/>
                  </a:schemeClr>
                </a:solidFill>
                <a:latin typeface="Arial" panose="020B0604020202020204" pitchFamily="34" charset="0"/>
                <a:cs typeface="Arial" panose="020B0604020202020204" pitchFamily="34" charset="0"/>
              </a:rPr>
            </a:br>
            <a:r>
              <a:rPr lang="en-US" sz="1000">
                <a:solidFill>
                  <a:schemeClr val="tx1">
                    <a:lumMod val="75000"/>
                    <a:lumOff val="25000"/>
                  </a:schemeClr>
                </a:solidFill>
                <a:latin typeface="Arial" panose="020B0604020202020204" pitchFamily="34" charset="0"/>
                <a:cs typeface="Arial" panose="020B0604020202020204" pitchFamily="34" charset="0"/>
              </a:rPr>
              <a:t>Raise awareness about how AI works, “What we are doing can be dangerous for personal data” (Ethan </a:t>
            </a:r>
            <a:r>
              <a:rPr lang="en-US" sz="1000" err="1">
                <a:solidFill>
                  <a:schemeClr val="tx1">
                    <a:lumMod val="75000"/>
                    <a:lumOff val="25000"/>
                  </a:schemeClr>
                </a:solidFill>
                <a:latin typeface="Arial" panose="020B0604020202020204" pitchFamily="34" charset="0"/>
                <a:cs typeface="Arial" panose="020B0604020202020204" pitchFamily="34" charset="0"/>
              </a:rPr>
              <a:t>Mollick</a:t>
            </a:r>
            <a:r>
              <a:rPr lang="en-US" sz="1000">
                <a:solidFill>
                  <a:schemeClr val="tx1">
                    <a:lumMod val="75000"/>
                    <a:lumOff val="25000"/>
                  </a:schemeClr>
                </a:solidFill>
                <a:latin typeface="Arial" panose="020B0604020202020204" pitchFamily="34" charset="0"/>
                <a:cs typeface="Arial" panose="020B0604020202020204" pitchFamily="34" charset="0"/>
              </a:rPr>
              <a:t> AI Blog), we need digital management skills.</a:t>
            </a:r>
          </a:p>
        </p:txBody>
      </p:sp>
      <p:sp>
        <p:nvSpPr>
          <p:cNvPr id="35" name="Sprechblase: rechteckig mit abgerundeten Ecken 34">
            <a:extLst>
              <a:ext uri="{FF2B5EF4-FFF2-40B4-BE49-F238E27FC236}">
                <a16:creationId xmlns:a16="http://schemas.microsoft.com/office/drawing/2014/main" id="{15074BFF-7A12-58EB-38EA-D8AA60CBD4C9}"/>
              </a:ext>
            </a:extLst>
          </p:cNvPr>
          <p:cNvSpPr/>
          <p:nvPr/>
        </p:nvSpPr>
        <p:spPr>
          <a:xfrm>
            <a:off x="3500283" y="2202064"/>
            <a:ext cx="2921311" cy="1920344"/>
          </a:xfrm>
          <a:custGeom>
            <a:avLst/>
            <a:gdLst>
              <a:gd name="connsiteX0" fmla="*/ 0 w 2921311"/>
              <a:gd name="connsiteY0" fmla="*/ 320064 h 1920344"/>
              <a:gd name="connsiteX1" fmla="*/ 320064 w 2921311"/>
              <a:gd name="connsiteY1" fmla="*/ 0 h 1920344"/>
              <a:gd name="connsiteX2" fmla="*/ 1012081 w 2921311"/>
              <a:gd name="connsiteY2" fmla="*/ 0 h 1920344"/>
              <a:gd name="connsiteX3" fmla="*/ 1704098 w 2921311"/>
              <a:gd name="connsiteY3" fmla="*/ 0 h 1920344"/>
              <a:gd name="connsiteX4" fmla="*/ 1704098 w 2921311"/>
              <a:gd name="connsiteY4" fmla="*/ 0 h 1920344"/>
              <a:gd name="connsiteX5" fmla="*/ 2047352 w 2921311"/>
              <a:gd name="connsiteY5" fmla="*/ 0 h 1920344"/>
              <a:gd name="connsiteX6" fmla="*/ 2434426 w 2921311"/>
              <a:gd name="connsiteY6" fmla="*/ 0 h 1920344"/>
              <a:gd name="connsiteX7" fmla="*/ 2601247 w 2921311"/>
              <a:gd name="connsiteY7" fmla="*/ 0 h 1920344"/>
              <a:gd name="connsiteX8" fmla="*/ 2921311 w 2921311"/>
              <a:gd name="connsiteY8" fmla="*/ 320064 h 1920344"/>
              <a:gd name="connsiteX9" fmla="*/ 2921311 w 2921311"/>
              <a:gd name="connsiteY9" fmla="*/ 704130 h 1920344"/>
              <a:gd name="connsiteX10" fmla="*/ 2921311 w 2921311"/>
              <a:gd name="connsiteY10" fmla="*/ 1120201 h 1920344"/>
              <a:gd name="connsiteX11" fmla="*/ 2921311 w 2921311"/>
              <a:gd name="connsiteY11" fmla="*/ 1120201 h 1920344"/>
              <a:gd name="connsiteX12" fmla="*/ 2921311 w 2921311"/>
              <a:gd name="connsiteY12" fmla="*/ 1600287 h 1920344"/>
              <a:gd name="connsiteX13" fmla="*/ 2921311 w 2921311"/>
              <a:gd name="connsiteY13" fmla="*/ 1600280 h 1920344"/>
              <a:gd name="connsiteX14" fmla="*/ 2601247 w 2921311"/>
              <a:gd name="connsiteY14" fmla="*/ 1920344 h 1920344"/>
              <a:gd name="connsiteX15" fmla="*/ 2434426 w 2921311"/>
              <a:gd name="connsiteY15" fmla="*/ 1920344 h 1920344"/>
              <a:gd name="connsiteX16" fmla="*/ 2703678 w 2921311"/>
              <a:gd name="connsiteY16" fmla="*/ 2197779 h 1920344"/>
              <a:gd name="connsiteX17" fmla="*/ 2952218 w 2921311"/>
              <a:gd name="connsiteY17" fmla="*/ 2453873 h 1920344"/>
              <a:gd name="connsiteX18" fmla="*/ 2353120 w 2921311"/>
              <a:gd name="connsiteY18" fmla="*/ 2197779 h 1920344"/>
              <a:gd name="connsiteX19" fmla="*/ 1704098 w 2921311"/>
              <a:gd name="connsiteY19" fmla="*/ 1920344 h 1920344"/>
              <a:gd name="connsiteX20" fmla="*/ 1039762 w 2921311"/>
              <a:gd name="connsiteY20" fmla="*/ 1920344 h 1920344"/>
              <a:gd name="connsiteX21" fmla="*/ 320064 w 2921311"/>
              <a:gd name="connsiteY21" fmla="*/ 1920344 h 1920344"/>
              <a:gd name="connsiteX22" fmla="*/ 0 w 2921311"/>
              <a:gd name="connsiteY22" fmla="*/ 1600280 h 1920344"/>
              <a:gd name="connsiteX23" fmla="*/ 0 w 2921311"/>
              <a:gd name="connsiteY23" fmla="*/ 1600287 h 1920344"/>
              <a:gd name="connsiteX24" fmla="*/ 0 w 2921311"/>
              <a:gd name="connsiteY24" fmla="*/ 1120201 h 1920344"/>
              <a:gd name="connsiteX25" fmla="*/ 0 w 2921311"/>
              <a:gd name="connsiteY25" fmla="*/ 1120201 h 1920344"/>
              <a:gd name="connsiteX26" fmla="*/ 0 w 2921311"/>
              <a:gd name="connsiteY26" fmla="*/ 704130 h 1920344"/>
              <a:gd name="connsiteX27" fmla="*/ 0 w 2921311"/>
              <a:gd name="connsiteY27" fmla="*/ 320064 h 192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311" h="1920344" fill="none" extrusionOk="0">
                <a:moveTo>
                  <a:pt x="0" y="320064"/>
                </a:moveTo>
                <a:cubicBezTo>
                  <a:pt x="8449" y="119511"/>
                  <a:pt x="142654" y="-8098"/>
                  <a:pt x="320064" y="0"/>
                </a:cubicBezTo>
                <a:cubicBezTo>
                  <a:pt x="556581" y="30827"/>
                  <a:pt x="679795" y="-14332"/>
                  <a:pt x="1012081" y="0"/>
                </a:cubicBezTo>
                <a:cubicBezTo>
                  <a:pt x="1344367" y="14332"/>
                  <a:pt x="1554814" y="-4638"/>
                  <a:pt x="1704098" y="0"/>
                </a:cubicBezTo>
                <a:lnTo>
                  <a:pt x="1704098" y="0"/>
                </a:lnTo>
                <a:cubicBezTo>
                  <a:pt x="1864010" y="-7650"/>
                  <a:pt x="1901887" y="-8629"/>
                  <a:pt x="2047352" y="0"/>
                </a:cubicBezTo>
                <a:cubicBezTo>
                  <a:pt x="2192817" y="8629"/>
                  <a:pt x="2240901" y="16361"/>
                  <a:pt x="2434426" y="0"/>
                </a:cubicBezTo>
                <a:cubicBezTo>
                  <a:pt x="2505106" y="2431"/>
                  <a:pt x="2541446" y="4072"/>
                  <a:pt x="2601247" y="0"/>
                </a:cubicBezTo>
                <a:cubicBezTo>
                  <a:pt x="2786838" y="-13637"/>
                  <a:pt x="2949982" y="125304"/>
                  <a:pt x="2921311" y="320064"/>
                </a:cubicBezTo>
                <a:cubicBezTo>
                  <a:pt x="2906724" y="413409"/>
                  <a:pt x="2931881" y="528204"/>
                  <a:pt x="2921311" y="704130"/>
                </a:cubicBezTo>
                <a:cubicBezTo>
                  <a:pt x="2910741" y="880056"/>
                  <a:pt x="2912588" y="961361"/>
                  <a:pt x="2921311" y="1120201"/>
                </a:cubicBezTo>
                <a:lnTo>
                  <a:pt x="2921311" y="1120201"/>
                </a:lnTo>
                <a:cubicBezTo>
                  <a:pt x="2904331" y="1320327"/>
                  <a:pt x="2912551" y="1496933"/>
                  <a:pt x="2921311" y="1600287"/>
                </a:cubicBezTo>
                <a:lnTo>
                  <a:pt x="2921311" y="1600280"/>
                </a:lnTo>
                <a:cubicBezTo>
                  <a:pt x="2895992" y="1795310"/>
                  <a:pt x="2776088" y="1934570"/>
                  <a:pt x="2601247" y="1920344"/>
                </a:cubicBezTo>
                <a:cubicBezTo>
                  <a:pt x="2549669" y="1917496"/>
                  <a:pt x="2479218" y="1917606"/>
                  <a:pt x="2434426" y="1920344"/>
                </a:cubicBezTo>
                <a:cubicBezTo>
                  <a:pt x="2517835" y="1980335"/>
                  <a:pt x="2571898" y="2082297"/>
                  <a:pt x="2703678" y="2197779"/>
                </a:cubicBezTo>
                <a:cubicBezTo>
                  <a:pt x="2835458" y="2313261"/>
                  <a:pt x="2851292" y="2374208"/>
                  <a:pt x="2952218" y="2453873"/>
                </a:cubicBezTo>
                <a:cubicBezTo>
                  <a:pt x="2811303" y="2371112"/>
                  <a:pt x="2503083" y="2269564"/>
                  <a:pt x="2353120" y="2197779"/>
                </a:cubicBezTo>
                <a:cubicBezTo>
                  <a:pt x="2203157" y="2125994"/>
                  <a:pt x="1924122" y="2031192"/>
                  <a:pt x="1704098" y="1920344"/>
                </a:cubicBezTo>
                <a:cubicBezTo>
                  <a:pt x="1454743" y="1895763"/>
                  <a:pt x="1349921" y="1949548"/>
                  <a:pt x="1039762" y="1920344"/>
                </a:cubicBezTo>
                <a:cubicBezTo>
                  <a:pt x="729603" y="1891140"/>
                  <a:pt x="607602" y="1951919"/>
                  <a:pt x="320064" y="1920344"/>
                </a:cubicBezTo>
                <a:cubicBezTo>
                  <a:pt x="130116" y="1901556"/>
                  <a:pt x="7676" y="1785938"/>
                  <a:pt x="0" y="1600280"/>
                </a:cubicBezTo>
                <a:lnTo>
                  <a:pt x="0" y="1600287"/>
                </a:lnTo>
                <a:cubicBezTo>
                  <a:pt x="-5593" y="1467704"/>
                  <a:pt x="7844" y="1284174"/>
                  <a:pt x="0" y="1120201"/>
                </a:cubicBezTo>
                <a:lnTo>
                  <a:pt x="0" y="1120201"/>
                </a:lnTo>
                <a:cubicBezTo>
                  <a:pt x="-11356" y="1009334"/>
                  <a:pt x="6125" y="909298"/>
                  <a:pt x="0" y="704130"/>
                </a:cubicBezTo>
                <a:cubicBezTo>
                  <a:pt x="-6125" y="498962"/>
                  <a:pt x="-18126" y="496635"/>
                  <a:pt x="0" y="320064"/>
                </a:cubicBezTo>
                <a:close/>
              </a:path>
              <a:path w="2921311" h="1920344" stroke="0" extrusionOk="0">
                <a:moveTo>
                  <a:pt x="0" y="320064"/>
                </a:moveTo>
                <a:cubicBezTo>
                  <a:pt x="21703" y="169619"/>
                  <a:pt x="106629" y="21352"/>
                  <a:pt x="320064" y="0"/>
                </a:cubicBezTo>
                <a:cubicBezTo>
                  <a:pt x="569238" y="11740"/>
                  <a:pt x="825135" y="25251"/>
                  <a:pt x="970560" y="0"/>
                </a:cubicBezTo>
                <a:cubicBezTo>
                  <a:pt x="1115985" y="-25251"/>
                  <a:pt x="1399806" y="-36492"/>
                  <a:pt x="1704098" y="0"/>
                </a:cubicBezTo>
                <a:lnTo>
                  <a:pt x="1704098" y="0"/>
                </a:lnTo>
                <a:cubicBezTo>
                  <a:pt x="1861408" y="-4639"/>
                  <a:pt x="1897781" y="-1419"/>
                  <a:pt x="2054655" y="0"/>
                </a:cubicBezTo>
                <a:cubicBezTo>
                  <a:pt x="2211529" y="1419"/>
                  <a:pt x="2297131" y="-8636"/>
                  <a:pt x="2434426" y="0"/>
                </a:cubicBezTo>
                <a:cubicBezTo>
                  <a:pt x="2497847" y="-3009"/>
                  <a:pt x="2534568" y="6221"/>
                  <a:pt x="2601247" y="0"/>
                </a:cubicBezTo>
                <a:cubicBezTo>
                  <a:pt x="2749727" y="14983"/>
                  <a:pt x="2909017" y="133032"/>
                  <a:pt x="2921311" y="320064"/>
                </a:cubicBezTo>
                <a:cubicBezTo>
                  <a:pt x="2906714" y="416971"/>
                  <a:pt x="2935848" y="602732"/>
                  <a:pt x="2921311" y="712131"/>
                </a:cubicBezTo>
                <a:cubicBezTo>
                  <a:pt x="2906774" y="821530"/>
                  <a:pt x="2925265" y="1035331"/>
                  <a:pt x="2921311" y="1120201"/>
                </a:cubicBezTo>
                <a:lnTo>
                  <a:pt x="2921311" y="1120201"/>
                </a:lnTo>
                <a:cubicBezTo>
                  <a:pt x="2907997" y="1237056"/>
                  <a:pt x="2927267" y="1473340"/>
                  <a:pt x="2921311" y="1600287"/>
                </a:cubicBezTo>
                <a:lnTo>
                  <a:pt x="2921311" y="1600280"/>
                </a:lnTo>
                <a:cubicBezTo>
                  <a:pt x="2916855" y="1745754"/>
                  <a:pt x="2772405" y="1924779"/>
                  <a:pt x="2601247" y="1920344"/>
                </a:cubicBezTo>
                <a:cubicBezTo>
                  <a:pt x="2566359" y="1923799"/>
                  <a:pt x="2498222" y="1915010"/>
                  <a:pt x="2434426" y="1920344"/>
                </a:cubicBezTo>
                <a:cubicBezTo>
                  <a:pt x="2523682" y="2012162"/>
                  <a:pt x="2613310" y="2103562"/>
                  <a:pt x="2698500" y="2192444"/>
                </a:cubicBezTo>
                <a:cubicBezTo>
                  <a:pt x="2783690" y="2281326"/>
                  <a:pt x="2861513" y="2385023"/>
                  <a:pt x="2952218" y="2453873"/>
                </a:cubicBezTo>
                <a:cubicBezTo>
                  <a:pt x="2758806" y="2394634"/>
                  <a:pt x="2649207" y="2304317"/>
                  <a:pt x="2340639" y="2192444"/>
                </a:cubicBezTo>
                <a:cubicBezTo>
                  <a:pt x="2032071" y="2080570"/>
                  <a:pt x="1970836" y="2060240"/>
                  <a:pt x="1704098" y="1920344"/>
                </a:cubicBezTo>
                <a:cubicBezTo>
                  <a:pt x="1427451" y="1912826"/>
                  <a:pt x="1271562" y="1949803"/>
                  <a:pt x="1039762" y="1920344"/>
                </a:cubicBezTo>
                <a:cubicBezTo>
                  <a:pt x="807962" y="1890885"/>
                  <a:pt x="651448" y="1888111"/>
                  <a:pt x="320064" y="1920344"/>
                </a:cubicBezTo>
                <a:cubicBezTo>
                  <a:pt x="159756" y="1921104"/>
                  <a:pt x="-6702" y="1761743"/>
                  <a:pt x="0" y="1600280"/>
                </a:cubicBezTo>
                <a:lnTo>
                  <a:pt x="0" y="1600287"/>
                </a:lnTo>
                <a:cubicBezTo>
                  <a:pt x="1478" y="1467820"/>
                  <a:pt x="16132" y="1289300"/>
                  <a:pt x="0" y="1120201"/>
                </a:cubicBezTo>
                <a:lnTo>
                  <a:pt x="0" y="1120201"/>
                </a:lnTo>
                <a:cubicBezTo>
                  <a:pt x="4399" y="1006916"/>
                  <a:pt x="-551" y="904945"/>
                  <a:pt x="0" y="736135"/>
                </a:cubicBezTo>
                <a:cubicBezTo>
                  <a:pt x="551" y="567325"/>
                  <a:pt x="-10190" y="423173"/>
                  <a:pt x="0" y="320064"/>
                </a:cubicBezTo>
                <a:close/>
              </a:path>
            </a:pathLst>
          </a:custGeom>
          <a:solidFill>
            <a:srgbClr val="FFCD2D">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509817329">
                  <a:prstGeom prst="wedgeRoundRectCallout">
                    <a:avLst>
                      <a:gd name="adj1" fmla="val 51058"/>
                      <a:gd name="adj2" fmla="val 77783"/>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a:solidFill>
                  <a:schemeClr val="tx1">
                    <a:lumMod val="75000"/>
                    <a:lumOff val="25000"/>
                  </a:schemeClr>
                </a:solidFill>
                <a:latin typeface="Arial" panose="020B0604020202020204" pitchFamily="34" charset="0"/>
                <a:cs typeface="Arial" panose="020B0604020202020204" pitchFamily="34" charset="0"/>
              </a:rPr>
              <a:t>How did you measure the results? </a:t>
            </a:r>
            <a:br>
              <a:rPr lang="en-GB" sz="1000">
                <a:solidFill>
                  <a:schemeClr val="tx1"/>
                </a:solidFill>
                <a:effectLst/>
                <a:latin typeface="Arial" panose="020B0604020202020204" pitchFamily="34" charset="0"/>
                <a:ea typeface="Aptos" panose="020B0004020202020204" pitchFamily="34" charset="0"/>
              </a:rPr>
            </a:br>
            <a:r>
              <a:rPr lang="en-GB" sz="1000">
                <a:solidFill>
                  <a:schemeClr val="tx1">
                    <a:lumMod val="75000"/>
                    <a:lumOff val="25000"/>
                  </a:schemeClr>
                </a:solidFill>
                <a:latin typeface="Arial" panose="020B0604020202020204" pitchFamily="34" charset="0"/>
                <a:cs typeface="Arial" panose="020B0604020202020204" pitchFamily="34" charset="0"/>
              </a:rPr>
              <a:t>We saw all the questions and answers from participants, including the frustration, course was a bit more difficult (high dropout rate) but still 80 people out of 500 have evaluated: strongly positive experience, personalized responses (no AI feeling) had a positive impact on satisfaction and learning success.</a:t>
            </a:r>
            <a:endParaRPr lang="de-DE" sz="100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Sprechblase: rechteckig mit abgerundeten Ecken 38">
            <a:extLst>
              <a:ext uri="{FF2B5EF4-FFF2-40B4-BE49-F238E27FC236}">
                <a16:creationId xmlns:a16="http://schemas.microsoft.com/office/drawing/2014/main" id="{0849CCFF-36E0-54F5-D96F-7255989F7DFF}"/>
              </a:ext>
            </a:extLst>
          </p:cNvPr>
          <p:cNvSpPr>
            <a:spLocks/>
          </p:cNvSpPr>
          <p:nvPr/>
        </p:nvSpPr>
        <p:spPr>
          <a:xfrm>
            <a:off x="3337486" y="4522073"/>
            <a:ext cx="2921311" cy="1693414"/>
          </a:xfrm>
          <a:custGeom>
            <a:avLst/>
            <a:gdLst>
              <a:gd name="connsiteX0" fmla="*/ 0 w 2921311"/>
              <a:gd name="connsiteY0" fmla="*/ 282241 h 1693414"/>
              <a:gd name="connsiteX1" fmla="*/ 282241 w 2921311"/>
              <a:gd name="connsiteY1" fmla="*/ 0 h 1693414"/>
              <a:gd name="connsiteX2" fmla="*/ 756193 w 2921311"/>
              <a:gd name="connsiteY2" fmla="*/ 0 h 1693414"/>
              <a:gd name="connsiteX3" fmla="*/ 1201709 w 2921311"/>
              <a:gd name="connsiteY3" fmla="*/ 0 h 1693414"/>
              <a:gd name="connsiteX4" fmla="*/ 1704098 w 2921311"/>
              <a:gd name="connsiteY4" fmla="*/ 0 h 1693414"/>
              <a:gd name="connsiteX5" fmla="*/ 1704098 w 2921311"/>
              <a:gd name="connsiteY5" fmla="*/ 0 h 1693414"/>
              <a:gd name="connsiteX6" fmla="*/ 2047352 w 2921311"/>
              <a:gd name="connsiteY6" fmla="*/ 0 h 1693414"/>
              <a:gd name="connsiteX7" fmla="*/ 2434426 w 2921311"/>
              <a:gd name="connsiteY7" fmla="*/ 0 h 1693414"/>
              <a:gd name="connsiteX8" fmla="*/ 2639070 w 2921311"/>
              <a:gd name="connsiteY8" fmla="*/ 0 h 1693414"/>
              <a:gd name="connsiteX9" fmla="*/ 2921311 w 2921311"/>
              <a:gd name="connsiteY9" fmla="*/ 282241 h 1693414"/>
              <a:gd name="connsiteX10" fmla="*/ 2921311 w 2921311"/>
              <a:gd name="connsiteY10" fmla="*/ 649145 h 1693414"/>
              <a:gd name="connsiteX11" fmla="*/ 2921311 w 2921311"/>
              <a:gd name="connsiteY11" fmla="*/ 987825 h 1693414"/>
              <a:gd name="connsiteX12" fmla="*/ 2921311 w 2921311"/>
              <a:gd name="connsiteY12" fmla="*/ 987825 h 1693414"/>
              <a:gd name="connsiteX13" fmla="*/ 2921311 w 2921311"/>
              <a:gd name="connsiteY13" fmla="*/ 1411178 h 1693414"/>
              <a:gd name="connsiteX14" fmla="*/ 2921311 w 2921311"/>
              <a:gd name="connsiteY14" fmla="*/ 1411173 h 1693414"/>
              <a:gd name="connsiteX15" fmla="*/ 2639070 w 2921311"/>
              <a:gd name="connsiteY15" fmla="*/ 1693414 h 1693414"/>
              <a:gd name="connsiteX16" fmla="*/ 2434426 w 2921311"/>
              <a:gd name="connsiteY16" fmla="*/ 1693414 h 1693414"/>
              <a:gd name="connsiteX17" fmla="*/ 2556001 w 2921311"/>
              <a:gd name="connsiteY17" fmla="*/ 2059158 h 1693414"/>
              <a:gd name="connsiteX18" fmla="*/ 2121530 w 2921311"/>
              <a:gd name="connsiteY18" fmla="*/ 1872629 h 1693414"/>
              <a:gd name="connsiteX19" fmla="*/ 1704098 w 2921311"/>
              <a:gd name="connsiteY19" fmla="*/ 1693414 h 1693414"/>
              <a:gd name="connsiteX20" fmla="*/ 1215927 w 2921311"/>
              <a:gd name="connsiteY20" fmla="*/ 1693414 h 1693414"/>
              <a:gd name="connsiteX21" fmla="*/ 713538 w 2921311"/>
              <a:gd name="connsiteY21" fmla="*/ 1693414 h 1693414"/>
              <a:gd name="connsiteX22" fmla="*/ 282241 w 2921311"/>
              <a:gd name="connsiteY22" fmla="*/ 1693414 h 1693414"/>
              <a:gd name="connsiteX23" fmla="*/ 0 w 2921311"/>
              <a:gd name="connsiteY23" fmla="*/ 1411173 h 1693414"/>
              <a:gd name="connsiteX24" fmla="*/ 0 w 2921311"/>
              <a:gd name="connsiteY24" fmla="*/ 1411178 h 1693414"/>
              <a:gd name="connsiteX25" fmla="*/ 0 w 2921311"/>
              <a:gd name="connsiteY25" fmla="*/ 987825 h 1693414"/>
              <a:gd name="connsiteX26" fmla="*/ 0 w 2921311"/>
              <a:gd name="connsiteY26" fmla="*/ 987825 h 1693414"/>
              <a:gd name="connsiteX27" fmla="*/ 0 w 2921311"/>
              <a:gd name="connsiteY27" fmla="*/ 627977 h 1693414"/>
              <a:gd name="connsiteX28" fmla="*/ 0 w 2921311"/>
              <a:gd name="connsiteY28" fmla="*/ 282241 h 169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1311" h="1693414" fill="none" extrusionOk="0">
                <a:moveTo>
                  <a:pt x="0" y="282241"/>
                </a:moveTo>
                <a:cubicBezTo>
                  <a:pt x="21212" y="132555"/>
                  <a:pt x="94463" y="6215"/>
                  <a:pt x="282241" y="0"/>
                </a:cubicBezTo>
                <a:cubicBezTo>
                  <a:pt x="452843" y="-7496"/>
                  <a:pt x="530669" y="-9011"/>
                  <a:pt x="756193" y="0"/>
                </a:cubicBezTo>
                <a:cubicBezTo>
                  <a:pt x="981717" y="9011"/>
                  <a:pt x="1040571" y="-11944"/>
                  <a:pt x="1201709" y="0"/>
                </a:cubicBezTo>
                <a:cubicBezTo>
                  <a:pt x="1362847" y="11944"/>
                  <a:pt x="1578788" y="15757"/>
                  <a:pt x="1704098" y="0"/>
                </a:cubicBezTo>
                <a:lnTo>
                  <a:pt x="1704098" y="0"/>
                </a:lnTo>
                <a:cubicBezTo>
                  <a:pt x="1818791" y="190"/>
                  <a:pt x="1921023" y="14040"/>
                  <a:pt x="2047352" y="0"/>
                </a:cubicBezTo>
                <a:cubicBezTo>
                  <a:pt x="2173681" y="-14040"/>
                  <a:pt x="2342169" y="-14705"/>
                  <a:pt x="2434426" y="0"/>
                </a:cubicBezTo>
                <a:cubicBezTo>
                  <a:pt x="2486388" y="-7327"/>
                  <a:pt x="2566729" y="-1796"/>
                  <a:pt x="2639070" y="0"/>
                </a:cubicBezTo>
                <a:cubicBezTo>
                  <a:pt x="2791615" y="4169"/>
                  <a:pt x="2923309" y="101487"/>
                  <a:pt x="2921311" y="282241"/>
                </a:cubicBezTo>
                <a:cubicBezTo>
                  <a:pt x="2929151" y="401299"/>
                  <a:pt x="2912030" y="564892"/>
                  <a:pt x="2921311" y="649145"/>
                </a:cubicBezTo>
                <a:cubicBezTo>
                  <a:pt x="2930592" y="733398"/>
                  <a:pt x="2911220" y="847448"/>
                  <a:pt x="2921311" y="987825"/>
                </a:cubicBezTo>
                <a:lnTo>
                  <a:pt x="2921311" y="987825"/>
                </a:lnTo>
                <a:cubicBezTo>
                  <a:pt x="2911904" y="1099065"/>
                  <a:pt x="2902639" y="1302169"/>
                  <a:pt x="2921311" y="1411178"/>
                </a:cubicBezTo>
                <a:lnTo>
                  <a:pt x="2921311" y="1411173"/>
                </a:lnTo>
                <a:cubicBezTo>
                  <a:pt x="2933404" y="1554601"/>
                  <a:pt x="2814200" y="1674936"/>
                  <a:pt x="2639070" y="1693414"/>
                </a:cubicBezTo>
                <a:cubicBezTo>
                  <a:pt x="2552744" y="1693735"/>
                  <a:pt x="2511332" y="1693148"/>
                  <a:pt x="2434426" y="1693414"/>
                </a:cubicBezTo>
                <a:cubicBezTo>
                  <a:pt x="2491659" y="1834668"/>
                  <a:pt x="2513981" y="1930165"/>
                  <a:pt x="2556001" y="2059158"/>
                </a:cubicBezTo>
                <a:cubicBezTo>
                  <a:pt x="2429854" y="2025282"/>
                  <a:pt x="2317258" y="1965995"/>
                  <a:pt x="2121530" y="1872629"/>
                </a:cubicBezTo>
                <a:cubicBezTo>
                  <a:pt x="1925802" y="1779263"/>
                  <a:pt x="1797677" y="1755816"/>
                  <a:pt x="1704098" y="1693414"/>
                </a:cubicBezTo>
                <a:cubicBezTo>
                  <a:pt x="1472739" y="1711499"/>
                  <a:pt x="1453817" y="1707860"/>
                  <a:pt x="1215927" y="1693414"/>
                </a:cubicBezTo>
                <a:cubicBezTo>
                  <a:pt x="978037" y="1678968"/>
                  <a:pt x="944335" y="1681535"/>
                  <a:pt x="713538" y="1693414"/>
                </a:cubicBezTo>
                <a:cubicBezTo>
                  <a:pt x="482741" y="1705293"/>
                  <a:pt x="403750" y="1690704"/>
                  <a:pt x="282241" y="1693414"/>
                </a:cubicBezTo>
                <a:cubicBezTo>
                  <a:pt x="116745" y="1691825"/>
                  <a:pt x="-14795" y="1592197"/>
                  <a:pt x="0" y="1411173"/>
                </a:cubicBezTo>
                <a:lnTo>
                  <a:pt x="0" y="1411178"/>
                </a:lnTo>
                <a:cubicBezTo>
                  <a:pt x="1137" y="1239987"/>
                  <a:pt x="8626" y="1170731"/>
                  <a:pt x="0" y="987825"/>
                </a:cubicBezTo>
                <a:lnTo>
                  <a:pt x="0" y="987825"/>
                </a:lnTo>
                <a:cubicBezTo>
                  <a:pt x="7275" y="912592"/>
                  <a:pt x="1080" y="805422"/>
                  <a:pt x="0" y="627977"/>
                </a:cubicBezTo>
                <a:cubicBezTo>
                  <a:pt x="-1080" y="450532"/>
                  <a:pt x="-9052" y="373573"/>
                  <a:pt x="0" y="282241"/>
                </a:cubicBezTo>
                <a:close/>
              </a:path>
              <a:path w="2921311" h="1693414" stroke="0" extrusionOk="0">
                <a:moveTo>
                  <a:pt x="0" y="282241"/>
                </a:moveTo>
                <a:cubicBezTo>
                  <a:pt x="7477" y="139203"/>
                  <a:pt x="152491" y="-13477"/>
                  <a:pt x="282241" y="0"/>
                </a:cubicBezTo>
                <a:cubicBezTo>
                  <a:pt x="424874" y="10586"/>
                  <a:pt x="581587" y="20617"/>
                  <a:pt x="713538" y="0"/>
                </a:cubicBezTo>
                <a:cubicBezTo>
                  <a:pt x="845489" y="-20617"/>
                  <a:pt x="1065867" y="-14121"/>
                  <a:pt x="1215927" y="0"/>
                </a:cubicBezTo>
                <a:cubicBezTo>
                  <a:pt x="1365987" y="14121"/>
                  <a:pt x="1586295" y="10576"/>
                  <a:pt x="1704098" y="0"/>
                </a:cubicBezTo>
                <a:lnTo>
                  <a:pt x="1704098" y="0"/>
                </a:lnTo>
                <a:cubicBezTo>
                  <a:pt x="1803056" y="13105"/>
                  <a:pt x="1907135" y="13685"/>
                  <a:pt x="2076565" y="0"/>
                </a:cubicBezTo>
                <a:cubicBezTo>
                  <a:pt x="2245995" y="-13685"/>
                  <a:pt x="2320610" y="6448"/>
                  <a:pt x="2434426" y="0"/>
                </a:cubicBezTo>
                <a:cubicBezTo>
                  <a:pt x="2513985" y="-4747"/>
                  <a:pt x="2551109" y="-5362"/>
                  <a:pt x="2639070" y="0"/>
                </a:cubicBezTo>
                <a:cubicBezTo>
                  <a:pt x="2798899" y="-30849"/>
                  <a:pt x="2945507" y="98717"/>
                  <a:pt x="2921311" y="282241"/>
                </a:cubicBezTo>
                <a:cubicBezTo>
                  <a:pt x="2906558" y="381669"/>
                  <a:pt x="2926051" y="476776"/>
                  <a:pt x="2921311" y="635033"/>
                </a:cubicBezTo>
                <a:cubicBezTo>
                  <a:pt x="2916571" y="793290"/>
                  <a:pt x="2933110" y="825611"/>
                  <a:pt x="2921311" y="987825"/>
                </a:cubicBezTo>
                <a:lnTo>
                  <a:pt x="2921311" y="987825"/>
                </a:lnTo>
                <a:cubicBezTo>
                  <a:pt x="2938188" y="1123998"/>
                  <a:pt x="2927594" y="1247286"/>
                  <a:pt x="2921311" y="1411178"/>
                </a:cubicBezTo>
                <a:lnTo>
                  <a:pt x="2921311" y="1411173"/>
                </a:lnTo>
                <a:cubicBezTo>
                  <a:pt x="2915809" y="1567953"/>
                  <a:pt x="2800550" y="1712328"/>
                  <a:pt x="2639070" y="1693414"/>
                </a:cubicBezTo>
                <a:cubicBezTo>
                  <a:pt x="2568673" y="1689410"/>
                  <a:pt x="2504544" y="1685927"/>
                  <a:pt x="2434426" y="1693414"/>
                </a:cubicBezTo>
                <a:cubicBezTo>
                  <a:pt x="2467699" y="1768442"/>
                  <a:pt x="2529405" y="1965153"/>
                  <a:pt x="2556001" y="2059158"/>
                </a:cubicBezTo>
                <a:cubicBezTo>
                  <a:pt x="2413673" y="1984231"/>
                  <a:pt x="2225802" y="1940035"/>
                  <a:pt x="2147088" y="1883601"/>
                </a:cubicBezTo>
                <a:cubicBezTo>
                  <a:pt x="2068374" y="1827167"/>
                  <a:pt x="1899602" y="1771913"/>
                  <a:pt x="1704098" y="1693414"/>
                </a:cubicBezTo>
                <a:cubicBezTo>
                  <a:pt x="1544613" y="1702203"/>
                  <a:pt x="1438881" y="1678566"/>
                  <a:pt x="1244364" y="1693414"/>
                </a:cubicBezTo>
                <a:cubicBezTo>
                  <a:pt x="1049847" y="1708262"/>
                  <a:pt x="901859" y="1673826"/>
                  <a:pt x="756193" y="1693414"/>
                </a:cubicBezTo>
                <a:cubicBezTo>
                  <a:pt x="610527" y="1713002"/>
                  <a:pt x="383604" y="1684437"/>
                  <a:pt x="282241" y="1693414"/>
                </a:cubicBezTo>
                <a:cubicBezTo>
                  <a:pt x="125768" y="1697448"/>
                  <a:pt x="16224" y="1531939"/>
                  <a:pt x="0" y="1411173"/>
                </a:cubicBezTo>
                <a:lnTo>
                  <a:pt x="0" y="1411178"/>
                </a:lnTo>
                <a:cubicBezTo>
                  <a:pt x="-2719" y="1278839"/>
                  <a:pt x="5169" y="1089478"/>
                  <a:pt x="0" y="987825"/>
                </a:cubicBezTo>
                <a:lnTo>
                  <a:pt x="0" y="987825"/>
                </a:lnTo>
                <a:cubicBezTo>
                  <a:pt x="-5538" y="855006"/>
                  <a:pt x="1349" y="756351"/>
                  <a:pt x="0" y="656201"/>
                </a:cubicBezTo>
                <a:cubicBezTo>
                  <a:pt x="-1349" y="556051"/>
                  <a:pt x="91" y="458760"/>
                  <a:pt x="0" y="282241"/>
                </a:cubicBezTo>
                <a:close/>
              </a:path>
            </a:pathLst>
          </a:custGeom>
          <a:solidFill>
            <a:srgbClr val="B2DBDE">
              <a:alpha val="82000"/>
            </a:srgbClr>
          </a:solidFill>
          <a:ln>
            <a:solidFill>
              <a:schemeClr val="tx1">
                <a:lumMod val="50000"/>
                <a:lumOff val="50000"/>
              </a:schemeClr>
            </a:solidFill>
            <a:prstDash val="solid"/>
            <a:extLst>
              <a:ext uri="{C807C97D-BFC1-408E-A445-0C87EB9F89A2}">
                <ask:lineSketchStyleProps xmlns:ask="http://schemas.microsoft.com/office/drawing/2018/sketchyshapes" sd="2125947626">
                  <a:prstGeom prst="wedgeRoundRectCallout">
                    <a:avLst>
                      <a:gd name="adj1" fmla="val 37495"/>
                      <a:gd name="adj2" fmla="val 71598"/>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How can you determine the quality of learning? What is the objective?</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Quality depends on structure and design</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Objective: Can AI address all participants?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Do the AI-responses make sense? </a:t>
            </a:r>
            <a:br>
              <a:rPr lang="en-US" sz="1000">
                <a:solidFill>
                  <a:schemeClr val="tx1">
                    <a:lumMod val="75000"/>
                    <a:lumOff val="25000"/>
                  </a:schemeClr>
                </a:solidFill>
                <a:latin typeface="Arial" panose="020B0604020202020204" pitchFamily="34" charset="0"/>
                <a:cs typeface="Arial" panose="020B0604020202020204" pitchFamily="34" charset="0"/>
              </a:rPr>
            </a:br>
            <a:r>
              <a:rPr lang="en-US" sz="1000">
                <a:solidFill>
                  <a:schemeClr val="tx1">
                    <a:lumMod val="75000"/>
                    <a:lumOff val="25000"/>
                  </a:schemeClr>
                </a:solidFill>
                <a:latin typeface="Arial" panose="020B0604020202020204" pitchFamily="34" charset="0"/>
                <a:cs typeface="Arial" panose="020B0604020202020204" pitchFamily="34" charset="0"/>
              </a:rPr>
              <a:t>Fine tuning the prompts to check the quality of the answer – this has to be close to the content of the lecture</a:t>
            </a:r>
          </a:p>
        </p:txBody>
      </p:sp>
      <p:pic>
        <p:nvPicPr>
          <p:cNvPr id="2" name="Grafik 1" descr="Ein Bild, das Text, Schrift, Grafiken, Screenshot enthält.&#10;&#10;KI-generierte Inhalte können fehlerhaft sein.">
            <a:extLst>
              <a:ext uri="{FF2B5EF4-FFF2-40B4-BE49-F238E27FC236}">
                <a16:creationId xmlns:a16="http://schemas.microsoft.com/office/drawing/2014/main" id="{6C2BA25D-193D-B45F-AD3B-E578FA3EDF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sp>
        <p:nvSpPr>
          <p:cNvPr id="7" name="Textfeld 6">
            <a:extLst>
              <a:ext uri="{FF2B5EF4-FFF2-40B4-BE49-F238E27FC236}">
                <a16:creationId xmlns:a16="http://schemas.microsoft.com/office/drawing/2014/main" id="{DB7155B5-42B1-1ACD-D037-5364B5BC9A7C}"/>
              </a:ext>
            </a:extLst>
          </p:cNvPr>
          <p:cNvSpPr txBox="1"/>
          <p:nvPr/>
        </p:nvSpPr>
        <p:spPr>
          <a:xfrm>
            <a:off x="2480995" y="574880"/>
            <a:ext cx="7201840" cy="577850"/>
          </a:xfrm>
          <a:prstGeom prst="rect">
            <a:avLst/>
          </a:prstGeom>
          <a:noFill/>
        </p:spPr>
        <p:txBody>
          <a:bodyPr wrap="square">
            <a:spAutoFit/>
          </a:bodyPr>
          <a:lstStyle/>
          <a:p>
            <a:pPr algn="ctr">
              <a:lnSpc>
                <a:spcPct val="150000"/>
              </a:lnSpc>
            </a:pPr>
            <a:r>
              <a:rPr lang="de-DE" sz="2400" b="1" i="1" u="none" strike="noStrike" baseline="0">
                <a:solidFill>
                  <a:srgbClr val="FBC02E"/>
                </a:solidFill>
                <a:latin typeface="Arial" panose="020B0604020202020204" pitchFamily="34" charset="0"/>
                <a:cs typeface="Arial" panose="020B0604020202020204" pitchFamily="34" charset="0"/>
              </a:rPr>
              <a:t>Promising </a:t>
            </a:r>
            <a:r>
              <a:rPr lang="de-DE" sz="2400" b="1" i="1" u="none" strike="noStrike" baseline="0" err="1">
                <a:solidFill>
                  <a:srgbClr val="FBC02E"/>
                </a:solidFill>
                <a:latin typeface="Arial" panose="020B0604020202020204" pitchFamily="34" charset="0"/>
                <a:cs typeface="Arial" panose="020B0604020202020204" pitchFamily="34" charset="0"/>
              </a:rPr>
              <a:t>practical</a:t>
            </a:r>
            <a:r>
              <a:rPr lang="de-DE" sz="2400" b="1" i="1" u="none" strike="noStrike" baseline="0">
                <a:solidFill>
                  <a:srgbClr val="FBC02E"/>
                </a:solidFill>
                <a:latin typeface="Arial" panose="020B0604020202020204" pitchFamily="34" charset="0"/>
                <a:cs typeface="Arial" panose="020B0604020202020204" pitchFamily="34" charset="0"/>
              </a:rPr>
              <a:t> </a:t>
            </a:r>
            <a:r>
              <a:rPr lang="de-DE" sz="2400" b="1" i="1" err="1">
                <a:solidFill>
                  <a:srgbClr val="FBC02E"/>
                </a:solidFill>
                <a:latin typeface="Arial" panose="020B0604020202020204" pitchFamily="34" charset="0"/>
                <a:cs typeface="Arial" panose="020B0604020202020204" pitchFamily="34" charset="0"/>
              </a:rPr>
              <a:t>e</a:t>
            </a:r>
            <a:r>
              <a:rPr lang="de-DE" sz="2400" b="1" i="1" u="none" strike="noStrike" baseline="0" err="1">
                <a:solidFill>
                  <a:srgbClr val="FBC02E"/>
                </a:solidFill>
                <a:latin typeface="Arial" panose="020B0604020202020204" pitchFamily="34" charset="0"/>
                <a:cs typeface="Arial" panose="020B0604020202020204" pitchFamily="34" charset="0"/>
              </a:rPr>
              <a:t>xperience</a:t>
            </a:r>
            <a:endParaRPr lang="de-DE" sz="2400" b="1" i="1" u="none" strike="noStrike" baseline="0">
              <a:solidFill>
                <a:srgbClr val="FBC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3753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A3318E4-9E90-3B32-17AB-33945B15E7AC}"/>
              </a:ext>
            </a:extLst>
          </p:cNvPr>
          <p:cNvPicPr/>
          <p:nvPr/>
        </p:nvPicPr>
        <p:blipFill>
          <a:blip r:embed="rId3">
            <a:alphaModFix amt="83000"/>
          </a:blip>
          <a:srcRect t="59246" r="425" b="-1"/>
          <a:stretch/>
        </p:blipFill>
        <p:spPr>
          <a:xfrm>
            <a:off x="188732" y="102222"/>
            <a:ext cx="11814535" cy="6644445"/>
          </a:xfrm>
          <a:prstGeom prst="rect">
            <a:avLst/>
          </a:prstGeom>
          <a:effectLst>
            <a:softEdge rad="0"/>
          </a:effectLst>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fik 6" descr="Ein Bild, das Text, Schrift, Grafiken, Screenshot enthält.&#10;&#10;KI-generierte Inhalte können fehlerhaft sein.">
            <a:extLst>
              <a:ext uri="{FF2B5EF4-FFF2-40B4-BE49-F238E27FC236}">
                <a16:creationId xmlns:a16="http://schemas.microsoft.com/office/drawing/2014/main" id="{5F30C158-B692-859D-AA3F-4E0F3C55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5367" cy="1253727"/>
          </a:xfrm>
          <a:prstGeom prst="rect">
            <a:avLst/>
          </a:prstGeom>
        </p:spPr>
      </p:pic>
      <p:pic>
        <p:nvPicPr>
          <p:cNvPr id="5" name="Grafik 4" descr="Ein Bild, das Text, Schrift, Visitenkarte, Screenshot enthält.&#10;&#10;KI-generierte Inhalte können fehlerhaft sein.">
            <a:extLst>
              <a:ext uri="{FF2B5EF4-FFF2-40B4-BE49-F238E27FC236}">
                <a16:creationId xmlns:a16="http://schemas.microsoft.com/office/drawing/2014/main" id="{1B8D48D0-7EB9-0AF3-A6BA-F153228C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716" y="-1"/>
            <a:ext cx="2046759" cy="1223642"/>
          </a:xfrm>
          <a:prstGeom prst="rect">
            <a:avLst/>
          </a:prstGeom>
        </p:spPr>
      </p:pic>
      <p:sp>
        <p:nvSpPr>
          <p:cNvPr id="10" name="Textfeld 9">
            <a:extLst>
              <a:ext uri="{FF2B5EF4-FFF2-40B4-BE49-F238E27FC236}">
                <a16:creationId xmlns:a16="http://schemas.microsoft.com/office/drawing/2014/main" id="{C484B5AE-B97F-1B18-AD9E-61C31B5228B7}"/>
              </a:ext>
            </a:extLst>
          </p:cNvPr>
          <p:cNvSpPr txBox="1"/>
          <p:nvPr/>
        </p:nvSpPr>
        <p:spPr>
          <a:xfrm>
            <a:off x="558339" y="2500971"/>
            <a:ext cx="3434056" cy="3741748"/>
          </a:xfrm>
          <a:prstGeom prst="rect">
            <a:avLst/>
          </a:prstGeom>
          <a:solidFill>
            <a:schemeClr val="bg1"/>
          </a:solidFill>
          <a:ln>
            <a:solidFill>
              <a:schemeClr val="tx1"/>
            </a:solidFill>
            <a:prstDash val="lgDashDot"/>
          </a:ln>
          <a:effectLst/>
        </p:spPr>
        <p:txBody>
          <a:bodyPr wrap="square" rtlCol="0">
            <a:spAutoFit/>
          </a:bodyPr>
          <a:lstStyle/>
          <a:p>
            <a:endParaRPr lang="de-DE"/>
          </a:p>
        </p:txBody>
      </p:sp>
      <p:sp>
        <p:nvSpPr>
          <p:cNvPr id="17" name="Textfeld 16">
            <a:extLst>
              <a:ext uri="{FF2B5EF4-FFF2-40B4-BE49-F238E27FC236}">
                <a16:creationId xmlns:a16="http://schemas.microsoft.com/office/drawing/2014/main" id="{02CC11B9-87B8-03A5-C98F-4F333A89A894}"/>
              </a:ext>
            </a:extLst>
          </p:cNvPr>
          <p:cNvSpPr txBox="1"/>
          <p:nvPr/>
        </p:nvSpPr>
        <p:spPr>
          <a:xfrm>
            <a:off x="1099957" y="3034247"/>
            <a:ext cx="2907868" cy="461665"/>
          </a:xfrm>
          <a:prstGeom prst="rect">
            <a:avLst/>
          </a:prstGeom>
          <a:noFill/>
        </p:spPr>
        <p:txBody>
          <a:bodyPr wrap="square" lIns="91440" tIns="45720" rIns="91440" bIns="45720" rtlCol="0" anchor="t">
            <a:spAutoFit/>
          </a:bodyPr>
          <a:lstStyle/>
          <a:p>
            <a:r>
              <a:rPr lang="de-DE" sz="1200">
                <a:latin typeface="Arial"/>
                <a:cs typeface="Arial"/>
              </a:rPr>
              <a:t>Use </a:t>
            </a:r>
            <a:r>
              <a:rPr lang="de-DE" sz="1200" err="1">
                <a:latin typeface="Arial"/>
                <a:cs typeface="Arial"/>
              </a:rPr>
              <a:t>of</a:t>
            </a:r>
            <a:r>
              <a:rPr lang="de-DE" sz="1200">
                <a:latin typeface="Arial"/>
                <a:cs typeface="Arial"/>
              </a:rPr>
              <a:t> </a:t>
            </a:r>
            <a:r>
              <a:rPr lang="de-DE" sz="1200" err="1">
                <a:latin typeface="Arial"/>
                <a:cs typeface="Arial"/>
              </a:rPr>
              <a:t>practice-oriented</a:t>
            </a:r>
            <a:r>
              <a:rPr lang="de-DE" sz="1200">
                <a:latin typeface="Arial"/>
                <a:cs typeface="Arial"/>
              </a:rPr>
              <a:t> Input </a:t>
            </a:r>
            <a:r>
              <a:rPr lang="de-DE" sz="1200" err="1">
                <a:latin typeface="Arial"/>
                <a:cs typeface="Arial"/>
              </a:rPr>
              <a:t>obtained</a:t>
            </a:r>
            <a:r>
              <a:rPr lang="de-DE" sz="1200">
                <a:latin typeface="Arial"/>
                <a:cs typeface="Arial"/>
              </a:rPr>
              <a:t> f. e. </a:t>
            </a:r>
            <a:r>
              <a:rPr lang="de-DE" sz="1200" err="1">
                <a:latin typeface="Arial"/>
                <a:cs typeface="Arial"/>
              </a:rPr>
              <a:t>with</a:t>
            </a:r>
            <a:r>
              <a:rPr lang="de-DE" sz="1200">
                <a:latin typeface="Arial"/>
                <a:cs typeface="Arial"/>
              </a:rPr>
              <a:t> a </a:t>
            </a:r>
            <a:r>
              <a:rPr lang="de-DE" sz="1200">
                <a:solidFill>
                  <a:srgbClr val="469DA4"/>
                </a:solidFill>
                <a:latin typeface="Arial"/>
                <a:cs typeface="Arial"/>
              </a:rPr>
              <a:t>Training Needs Assessment </a:t>
            </a:r>
          </a:p>
        </p:txBody>
      </p:sp>
      <p:sp>
        <p:nvSpPr>
          <p:cNvPr id="18" name="Textfeld 17">
            <a:extLst>
              <a:ext uri="{FF2B5EF4-FFF2-40B4-BE49-F238E27FC236}">
                <a16:creationId xmlns:a16="http://schemas.microsoft.com/office/drawing/2014/main" id="{7F1711FF-D718-901F-039E-D8409829A411}"/>
              </a:ext>
            </a:extLst>
          </p:cNvPr>
          <p:cNvSpPr txBox="1"/>
          <p:nvPr/>
        </p:nvSpPr>
        <p:spPr>
          <a:xfrm>
            <a:off x="1099957" y="3660834"/>
            <a:ext cx="2905322" cy="830997"/>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Collaborative development of Solutions using tools such as the </a:t>
            </a:r>
            <a:r>
              <a:rPr lang="en-US" sz="1200">
                <a:solidFill>
                  <a:srgbClr val="469DA4"/>
                </a:solidFill>
                <a:latin typeface="Arial" panose="020B0604020202020204" pitchFamily="34" charset="0"/>
                <a:cs typeface="Arial" panose="020B0604020202020204" pitchFamily="34" charset="0"/>
              </a:rPr>
              <a:t>3-step-me</a:t>
            </a:r>
            <a:r>
              <a:rPr lang="en-US" sz="1200">
                <a:solidFill>
                  <a:srgbClr val="67AFB4"/>
                </a:solidFill>
                <a:latin typeface="Arial" panose="020B0604020202020204" pitchFamily="34" charset="0"/>
                <a:cs typeface="Arial" panose="020B0604020202020204" pitchFamily="34" charset="0"/>
              </a:rPr>
              <a:t>tho</a:t>
            </a:r>
            <a:r>
              <a:rPr lang="en-US" sz="1200">
                <a:solidFill>
                  <a:srgbClr val="469DA4"/>
                </a:solidFill>
                <a:latin typeface="Arial" panose="020B0604020202020204" pitchFamily="34" charset="0"/>
                <a:cs typeface="Arial" panose="020B0604020202020204" pitchFamily="34" charset="0"/>
              </a:rPr>
              <a:t>d</a:t>
            </a:r>
            <a:r>
              <a:rPr lang="en-US" sz="1200">
                <a:latin typeface="Arial" panose="020B0604020202020204" pitchFamily="34" charset="0"/>
                <a:cs typeface="Arial" panose="020B0604020202020204" pitchFamily="34" charset="0"/>
              </a:rPr>
              <a:t> (See – Apply – Explain) or </a:t>
            </a:r>
            <a:r>
              <a:rPr lang="en-US" sz="1200">
                <a:solidFill>
                  <a:srgbClr val="67AFB4"/>
                </a:solidFill>
                <a:latin typeface="Arial" panose="020B0604020202020204" pitchFamily="34" charset="0"/>
                <a:cs typeface="Arial" panose="020B0604020202020204" pitchFamily="34" charset="0"/>
              </a:rPr>
              <a:t>Think-Pair-Share</a:t>
            </a:r>
            <a:endParaRPr lang="de-DE" sz="1200">
              <a:solidFill>
                <a:srgbClr val="67AFB4"/>
              </a:solidFill>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AF6F85BA-C880-9329-A8C3-8BB52BA3EBEF}"/>
              </a:ext>
            </a:extLst>
          </p:cNvPr>
          <p:cNvSpPr txBox="1"/>
          <p:nvPr/>
        </p:nvSpPr>
        <p:spPr>
          <a:xfrm>
            <a:off x="1094313" y="5514964"/>
            <a:ext cx="2913512" cy="646331"/>
          </a:xfrm>
          <a:prstGeom prst="rect">
            <a:avLst/>
          </a:prstGeom>
          <a:noFill/>
        </p:spPr>
        <p:txBody>
          <a:bodyPr wrap="square" lIns="91440" tIns="45720" rIns="91440" bIns="45720" rtlCol="0" anchor="t">
            <a:spAutoFit/>
          </a:bodyPr>
          <a:lstStyle/>
          <a:p>
            <a:r>
              <a:rPr lang="de-DE" sz="1200">
                <a:latin typeface="Arial"/>
                <a:cs typeface="Arial"/>
              </a:rPr>
              <a:t>Transfer </a:t>
            </a:r>
            <a:r>
              <a:rPr lang="de-DE" sz="1200" err="1">
                <a:latin typeface="Arial"/>
                <a:cs typeface="Arial"/>
              </a:rPr>
              <a:t>to</a:t>
            </a:r>
            <a:r>
              <a:rPr lang="de-DE" sz="1200">
                <a:latin typeface="Arial"/>
                <a:cs typeface="Arial"/>
              </a:rPr>
              <a:t> </a:t>
            </a:r>
            <a:r>
              <a:rPr lang="de-DE" sz="1200" err="1">
                <a:latin typeface="Arial"/>
                <a:cs typeface="Arial"/>
              </a:rPr>
              <a:t>the</a:t>
            </a:r>
            <a:r>
              <a:rPr lang="de-DE" sz="1200">
                <a:latin typeface="Arial"/>
                <a:cs typeface="Arial"/>
              </a:rPr>
              <a:t> </a:t>
            </a:r>
            <a:r>
              <a:rPr lang="de-DE" sz="1200" err="1">
                <a:latin typeface="Arial"/>
                <a:cs typeface="Arial"/>
              </a:rPr>
              <a:t>field</a:t>
            </a:r>
            <a:r>
              <a:rPr lang="de-DE" sz="1200">
                <a:latin typeface="Arial"/>
                <a:cs typeface="Arial"/>
              </a:rPr>
              <a:t> </a:t>
            </a:r>
            <a:r>
              <a:rPr lang="de-DE" sz="1200" err="1">
                <a:latin typeface="Arial"/>
                <a:cs typeface="Arial"/>
              </a:rPr>
              <a:t>using</a:t>
            </a:r>
            <a:r>
              <a:rPr lang="de-DE" sz="1200">
                <a:latin typeface="Arial"/>
                <a:cs typeface="Arial"/>
              </a:rPr>
              <a:t> a </a:t>
            </a:r>
            <a:r>
              <a:rPr lang="de-DE" sz="1200">
                <a:solidFill>
                  <a:srgbClr val="469DA4"/>
                </a:solidFill>
                <a:latin typeface="Arial"/>
                <a:cs typeface="Arial"/>
              </a:rPr>
              <a:t>personal </a:t>
            </a:r>
            <a:r>
              <a:rPr lang="de-DE" sz="1200" err="1">
                <a:solidFill>
                  <a:srgbClr val="469DA4"/>
                </a:solidFill>
                <a:latin typeface="Arial"/>
                <a:cs typeface="Arial"/>
              </a:rPr>
              <a:t>action</a:t>
            </a:r>
            <a:r>
              <a:rPr lang="de-DE" sz="1200">
                <a:solidFill>
                  <a:srgbClr val="469DA4"/>
                </a:solidFill>
                <a:latin typeface="Arial"/>
                <a:cs typeface="Arial"/>
              </a:rPr>
              <a:t> plan,</a:t>
            </a:r>
            <a:r>
              <a:rPr lang="de-DE" sz="1200">
                <a:latin typeface="Arial"/>
                <a:cs typeface="Arial"/>
              </a:rPr>
              <a:t> </a:t>
            </a:r>
            <a:r>
              <a:rPr lang="de-DE" sz="1200">
                <a:solidFill>
                  <a:srgbClr val="469DA4"/>
                </a:solidFill>
                <a:latin typeface="Arial"/>
                <a:cs typeface="Arial"/>
              </a:rPr>
              <a:t>a </a:t>
            </a:r>
            <a:r>
              <a:rPr lang="de-DE" sz="1200" err="1">
                <a:solidFill>
                  <a:srgbClr val="469DA4"/>
                </a:solidFill>
                <a:latin typeface="Arial"/>
                <a:cs typeface="Arial"/>
              </a:rPr>
              <a:t>tandem</a:t>
            </a:r>
            <a:r>
              <a:rPr lang="de-DE" sz="1200">
                <a:solidFill>
                  <a:srgbClr val="469DA4"/>
                </a:solidFill>
                <a:latin typeface="Arial"/>
                <a:cs typeface="Arial"/>
              </a:rPr>
              <a:t> </a:t>
            </a:r>
            <a:r>
              <a:rPr lang="de-DE" sz="1200" err="1">
                <a:solidFill>
                  <a:srgbClr val="469DA4"/>
                </a:solidFill>
                <a:latin typeface="Arial"/>
                <a:cs typeface="Arial"/>
              </a:rPr>
              <a:t>with</a:t>
            </a:r>
            <a:r>
              <a:rPr lang="de-DE" sz="1200">
                <a:solidFill>
                  <a:srgbClr val="469DA4"/>
                </a:solidFill>
                <a:latin typeface="Arial"/>
                <a:cs typeface="Arial"/>
              </a:rPr>
              <a:t> </a:t>
            </a:r>
            <a:r>
              <a:rPr lang="de-DE" sz="1200" err="1">
                <a:solidFill>
                  <a:srgbClr val="469DA4"/>
                </a:solidFill>
                <a:latin typeface="Arial"/>
                <a:cs typeface="Arial"/>
              </a:rPr>
              <a:t>another</a:t>
            </a:r>
            <a:r>
              <a:rPr lang="de-DE" sz="1200">
                <a:solidFill>
                  <a:srgbClr val="469DA4"/>
                </a:solidFill>
                <a:latin typeface="Arial"/>
                <a:cs typeface="Arial"/>
              </a:rPr>
              <a:t> </a:t>
            </a:r>
            <a:r>
              <a:rPr lang="de-DE" sz="1200" err="1">
                <a:solidFill>
                  <a:srgbClr val="469DA4"/>
                </a:solidFill>
                <a:latin typeface="Arial"/>
                <a:cs typeface="Arial"/>
              </a:rPr>
              <a:t>participant</a:t>
            </a:r>
            <a:r>
              <a:rPr lang="de-DE" sz="1200">
                <a:solidFill>
                  <a:srgbClr val="469DA4"/>
                </a:solidFill>
                <a:latin typeface="Arial"/>
                <a:cs typeface="Arial"/>
              </a:rPr>
              <a:t> </a:t>
            </a:r>
            <a:r>
              <a:rPr lang="de-DE" sz="1200" err="1">
                <a:latin typeface="Arial"/>
                <a:cs typeface="Arial"/>
              </a:rPr>
              <a:t>or</a:t>
            </a:r>
            <a:r>
              <a:rPr lang="de-DE" sz="1200">
                <a:latin typeface="Arial"/>
                <a:cs typeface="Arial"/>
              </a:rPr>
              <a:t> a </a:t>
            </a:r>
            <a:r>
              <a:rPr lang="de-DE" sz="1200" err="1">
                <a:solidFill>
                  <a:srgbClr val="469DA4"/>
                </a:solidFill>
                <a:latin typeface="Arial"/>
                <a:cs typeface="Arial"/>
              </a:rPr>
              <a:t>coaching</a:t>
            </a:r>
            <a:r>
              <a:rPr lang="de-DE" sz="1200">
                <a:solidFill>
                  <a:srgbClr val="469DA4"/>
                </a:solidFill>
                <a:latin typeface="Arial"/>
                <a:cs typeface="Arial"/>
              </a:rPr>
              <a:t> </a:t>
            </a:r>
            <a:r>
              <a:rPr lang="de-DE" sz="1200" err="1">
                <a:solidFill>
                  <a:srgbClr val="469DA4"/>
                </a:solidFill>
                <a:latin typeface="Arial"/>
                <a:cs typeface="Arial"/>
              </a:rPr>
              <a:t>to</a:t>
            </a:r>
            <a:r>
              <a:rPr lang="de-DE" sz="1200">
                <a:latin typeface="Arial"/>
                <a:cs typeface="Arial"/>
              </a:rPr>
              <a:t> </a:t>
            </a:r>
            <a:r>
              <a:rPr lang="de-DE" sz="1200">
                <a:solidFill>
                  <a:srgbClr val="469DA4"/>
                </a:solidFill>
                <a:latin typeface="Arial"/>
                <a:cs typeface="Arial"/>
              </a:rPr>
              <a:t>follow-</a:t>
            </a:r>
            <a:r>
              <a:rPr lang="de-DE" sz="1200" err="1">
                <a:solidFill>
                  <a:srgbClr val="469DA4"/>
                </a:solidFill>
                <a:latin typeface="Arial"/>
                <a:cs typeface="Arial"/>
              </a:rPr>
              <a:t>up</a:t>
            </a:r>
            <a:endParaRPr lang="de-DE" sz="1200">
              <a:solidFill>
                <a:srgbClr val="469DA4"/>
              </a:solidFill>
              <a:latin typeface="Arial"/>
              <a:cs typeface="Arial"/>
            </a:endParaRPr>
          </a:p>
        </p:txBody>
      </p:sp>
      <p:sp>
        <p:nvSpPr>
          <p:cNvPr id="20" name="Textfeld 19">
            <a:extLst>
              <a:ext uri="{FF2B5EF4-FFF2-40B4-BE49-F238E27FC236}">
                <a16:creationId xmlns:a16="http://schemas.microsoft.com/office/drawing/2014/main" id="{31072B8B-5A73-533D-67D4-43476ADB1208}"/>
              </a:ext>
            </a:extLst>
          </p:cNvPr>
          <p:cNvSpPr txBox="1"/>
          <p:nvPr/>
        </p:nvSpPr>
        <p:spPr>
          <a:xfrm>
            <a:off x="1099957" y="4617396"/>
            <a:ext cx="2905322" cy="830997"/>
          </a:xfrm>
          <a:prstGeom prst="rect">
            <a:avLst/>
          </a:prstGeom>
          <a:noFill/>
        </p:spPr>
        <p:txBody>
          <a:bodyPr wrap="square" lIns="91440" tIns="45720" rIns="91440" bIns="45720" rtlCol="0" anchor="t">
            <a:spAutoFit/>
          </a:bodyPr>
          <a:lstStyle/>
          <a:p>
            <a:r>
              <a:rPr lang="de-DE" sz="1200">
                <a:latin typeface="Arial"/>
                <a:cs typeface="Arial"/>
              </a:rPr>
              <a:t>Collaborative </a:t>
            </a:r>
            <a:r>
              <a:rPr lang="de-DE" sz="1200" err="1">
                <a:latin typeface="Arial"/>
                <a:cs typeface="Arial"/>
              </a:rPr>
              <a:t>Reflection</a:t>
            </a:r>
            <a:r>
              <a:rPr lang="de-DE" sz="1200">
                <a:latin typeface="Arial"/>
                <a:cs typeface="Arial"/>
              </a:rPr>
              <a:t> </a:t>
            </a:r>
            <a:r>
              <a:rPr lang="de-DE" sz="1200" err="1">
                <a:latin typeface="Arial"/>
                <a:cs typeface="Arial"/>
              </a:rPr>
              <a:t>through</a:t>
            </a:r>
            <a:r>
              <a:rPr lang="de-DE" sz="1200">
                <a:latin typeface="Arial"/>
                <a:cs typeface="Arial"/>
              </a:rPr>
              <a:t> a </a:t>
            </a:r>
            <a:r>
              <a:rPr lang="de-DE" sz="1200" err="1">
                <a:solidFill>
                  <a:srgbClr val="469DA4"/>
                </a:solidFill>
                <a:latin typeface="Arial"/>
                <a:cs typeface="Arial"/>
              </a:rPr>
              <a:t>breath</a:t>
            </a:r>
            <a:r>
              <a:rPr lang="de-DE" sz="1200">
                <a:solidFill>
                  <a:srgbClr val="469DA4"/>
                </a:solidFill>
                <a:latin typeface="Arial"/>
                <a:cs typeface="Arial"/>
              </a:rPr>
              <a:t> in-</a:t>
            </a:r>
            <a:r>
              <a:rPr lang="de-DE" sz="1200" err="1">
                <a:solidFill>
                  <a:srgbClr val="469DA4"/>
                </a:solidFill>
                <a:latin typeface="Arial"/>
                <a:cs typeface="Arial"/>
              </a:rPr>
              <a:t>breath</a:t>
            </a:r>
            <a:r>
              <a:rPr lang="de-DE" sz="1200">
                <a:solidFill>
                  <a:srgbClr val="469DA4"/>
                </a:solidFill>
                <a:latin typeface="Arial"/>
                <a:cs typeface="Arial"/>
              </a:rPr>
              <a:t> out</a:t>
            </a:r>
            <a:r>
              <a:rPr lang="de-DE" sz="1200">
                <a:latin typeface="Arial"/>
                <a:cs typeface="Arial"/>
              </a:rPr>
              <a:t> and </a:t>
            </a:r>
            <a:r>
              <a:rPr lang="de-DE" sz="1200" err="1">
                <a:latin typeface="Arial"/>
                <a:cs typeface="Arial"/>
              </a:rPr>
              <a:t>switching</a:t>
            </a:r>
            <a:r>
              <a:rPr lang="de-DE" sz="1200">
                <a:latin typeface="Arial"/>
                <a:cs typeface="Arial"/>
              </a:rPr>
              <a:t> </a:t>
            </a:r>
            <a:r>
              <a:rPr lang="de-DE" sz="1200" err="1">
                <a:latin typeface="Arial"/>
                <a:cs typeface="Arial"/>
              </a:rPr>
              <a:t>from</a:t>
            </a:r>
            <a:r>
              <a:rPr lang="de-DE" sz="1200">
                <a:solidFill>
                  <a:srgbClr val="469DA4"/>
                </a:solidFill>
                <a:latin typeface="Arial"/>
                <a:cs typeface="Arial"/>
              </a:rPr>
              <a:t> </a:t>
            </a:r>
            <a:r>
              <a:rPr lang="de-DE" sz="1200" err="1">
                <a:solidFill>
                  <a:srgbClr val="469DA4"/>
                </a:solidFill>
                <a:latin typeface="Arial"/>
                <a:cs typeface="Arial"/>
              </a:rPr>
              <a:t>descriptive</a:t>
            </a:r>
            <a:r>
              <a:rPr lang="de-DE" sz="1200">
                <a:solidFill>
                  <a:srgbClr val="469DA4"/>
                </a:solidFill>
                <a:latin typeface="Arial"/>
                <a:cs typeface="Arial"/>
              </a:rPr>
              <a:t> </a:t>
            </a:r>
            <a:r>
              <a:rPr lang="de-DE" sz="1200" err="1">
                <a:solidFill>
                  <a:srgbClr val="469DA4"/>
                </a:solidFill>
                <a:latin typeface="Arial"/>
                <a:cs typeface="Arial"/>
              </a:rPr>
              <a:t>to</a:t>
            </a:r>
            <a:r>
              <a:rPr lang="de-DE" sz="1200">
                <a:solidFill>
                  <a:srgbClr val="469DA4"/>
                </a:solidFill>
                <a:latin typeface="Arial"/>
                <a:cs typeface="Arial"/>
              </a:rPr>
              <a:t> </a:t>
            </a:r>
            <a:r>
              <a:rPr lang="de-DE" sz="1200" err="1">
                <a:solidFill>
                  <a:srgbClr val="469DA4"/>
                </a:solidFill>
                <a:latin typeface="Arial"/>
                <a:cs typeface="Arial"/>
              </a:rPr>
              <a:t>anylitical</a:t>
            </a:r>
            <a:r>
              <a:rPr lang="de-DE" sz="1200">
                <a:solidFill>
                  <a:srgbClr val="469DA4"/>
                </a:solidFill>
                <a:latin typeface="Arial"/>
                <a:cs typeface="Arial"/>
              </a:rPr>
              <a:t> </a:t>
            </a:r>
            <a:r>
              <a:rPr lang="de-DE" sz="1200" err="1">
                <a:solidFill>
                  <a:srgbClr val="469DA4"/>
                </a:solidFill>
                <a:latin typeface="Arial"/>
                <a:cs typeface="Arial"/>
              </a:rPr>
              <a:t>to</a:t>
            </a:r>
            <a:r>
              <a:rPr lang="de-DE" sz="1200">
                <a:solidFill>
                  <a:srgbClr val="469DA4"/>
                </a:solidFill>
                <a:latin typeface="Arial"/>
                <a:cs typeface="Arial"/>
              </a:rPr>
              <a:t> </a:t>
            </a:r>
            <a:r>
              <a:rPr lang="de-DE" sz="1200" err="1">
                <a:solidFill>
                  <a:srgbClr val="469DA4"/>
                </a:solidFill>
                <a:latin typeface="Arial"/>
                <a:cs typeface="Arial"/>
              </a:rPr>
              <a:t>creative</a:t>
            </a:r>
            <a:r>
              <a:rPr lang="de-DE" sz="1200">
                <a:solidFill>
                  <a:srgbClr val="469DA4"/>
                </a:solidFill>
                <a:latin typeface="Arial"/>
                <a:cs typeface="Arial"/>
              </a:rPr>
              <a:t> </a:t>
            </a:r>
            <a:r>
              <a:rPr lang="de-DE" sz="1200" err="1">
                <a:solidFill>
                  <a:srgbClr val="469DA4"/>
                </a:solidFill>
                <a:latin typeface="Arial"/>
                <a:cs typeface="Arial"/>
              </a:rPr>
              <a:t>knowledge</a:t>
            </a:r>
            <a:endParaRPr lang="de-DE" sz="1200">
              <a:solidFill>
                <a:srgbClr val="469DA4"/>
              </a:solidFill>
              <a:latin typeface="Arial"/>
              <a:cs typeface="Arial"/>
            </a:endParaRPr>
          </a:p>
        </p:txBody>
      </p:sp>
      <p:sp>
        <p:nvSpPr>
          <p:cNvPr id="35" name="Ellipse 34">
            <a:extLst>
              <a:ext uri="{FF2B5EF4-FFF2-40B4-BE49-F238E27FC236}">
                <a16:creationId xmlns:a16="http://schemas.microsoft.com/office/drawing/2014/main" id="{58F7FBBF-DADA-72ED-1E42-2DAB0D5226BB}"/>
              </a:ext>
            </a:extLst>
          </p:cNvPr>
          <p:cNvSpPr/>
          <p:nvPr/>
        </p:nvSpPr>
        <p:spPr>
          <a:xfrm>
            <a:off x="683129" y="2966224"/>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1</a:t>
            </a:r>
          </a:p>
        </p:txBody>
      </p:sp>
      <p:sp>
        <p:nvSpPr>
          <p:cNvPr id="37" name="Ellipse 36">
            <a:extLst>
              <a:ext uri="{FF2B5EF4-FFF2-40B4-BE49-F238E27FC236}">
                <a16:creationId xmlns:a16="http://schemas.microsoft.com/office/drawing/2014/main" id="{FD77DE09-AEC4-CD17-F350-141FFF9C2A2E}"/>
              </a:ext>
            </a:extLst>
          </p:cNvPr>
          <p:cNvSpPr/>
          <p:nvPr/>
        </p:nvSpPr>
        <p:spPr>
          <a:xfrm>
            <a:off x="680583" y="3607006"/>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2</a:t>
            </a:r>
          </a:p>
        </p:txBody>
      </p:sp>
      <p:sp>
        <p:nvSpPr>
          <p:cNvPr id="39" name="Ellipse 38">
            <a:extLst>
              <a:ext uri="{FF2B5EF4-FFF2-40B4-BE49-F238E27FC236}">
                <a16:creationId xmlns:a16="http://schemas.microsoft.com/office/drawing/2014/main" id="{173C3D03-A511-4B39-A049-193DD650B20B}"/>
              </a:ext>
            </a:extLst>
          </p:cNvPr>
          <p:cNvSpPr/>
          <p:nvPr/>
        </p:nvSpPr>
        <p:spPr>
          <a:xfrm>
            <a:off x="683129" y="4552194"/>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3</a:t>
            </a:r>
          </a:p>
        </p:txBody>
      </p:sp>
      <p:sp>
        <p:nvSpPr>
          <p:cNvPr id="48" name="Textfeld 47">
            <a:extLst>
              <a:ext uri="{FF2B5EF4-FFF2-40B4-BE49-F238E27FC236}">
                <a16:creationId xmlns:a16="http://schemas.microsoft.com/office/drawing/2014/main" id="{03C051D5-1ABD-949D-09E4-36A7AD0D212D}"/>
              </a:ext>
            </a:extLst>
          </p:cNvPr>
          <p:cNvSpPr txBox="1"/>
          <p:nvPr/>
        </p:nvSpPr>
        <p:spPr>
          <a:xfrm>
            <a:off x="2480995" y="574880"/>
            <a:ext cx="7201840" cy="577850"/>
          </a:xfrm>
          <a:prstGeom prst="rect">
            <a:avLst/>
          </a:prstGeom>
          <a:noFill/>
        </p:spPr>
        <p:txBody>
          <a:bodyPr wrap="square">
            <a:spAutoFit/>
          </a:bodyPr>
          <a:lstStyle/>
          <a:p>
            <a:pPr algn="ctr">
              <a:lnSpc>
                <a:spcPct val="150000"/>
              </a:lnSpc>
            </a:pPr>
            <a:r>
              <a:rPr lang="de-DE" sz="2400" b="1" i="1" u="none" strike="noStrike" baseline="0">
                <a:solidFill>
                  <a:srgbClr val="FBC02E"/>
                </a:solidFill>
                <a:latin typeface="Arial" panose="020B0604020202020204" pitchFamily="34" charset="0"/>
                <a:cs typeface="Arial" panose="020B0604020202020204" pitchFamily="34" charset="0"/>
              </a:rPr>
              <a:t>Promising </a:t>
            </a:r>
            <a:r>
              <a:rPr lang="de-DE" sz="2400" b="1" i="1" u="none" strike="noStrike" baseline="0" err="1">
                <a:solidFill>
                  <a:srgbClr val="FBC02E"/>
                </a:solidFill>
                <a:latin typeface="Arial" panose="020B0604020202020204" pitchFamily="34" charset="0"/>
                <a:cs typeface="Arial" panose="020B0604020202020204" pitchFamily="34" charset="0"/>
              </a:rPr>
              <a:t>practical</a:t>
            </a:r>
            <a:r>
              <a:rPr lang="de-DE" sz="2400" b="1" i="1" u="none" strike="noStrike" baseline="0">
                <a:solidFill>
                  <a:srgbClr val="FBC02E"/>
                </a:solidFill>
                <a:latin typeface="Arial" panose="020B0604020202020204" pitchFamily="34" charset="0"/>
                <a:cs typeface="Arial" panose="020B0604020202020204" pitchFamily="34" charset="0"/>
              </a:rPr>
              <a:t> </a:t>
            </a:r>
            <a:r>
              <a:rPr lang="de-DE" sz="2400" b="1" i="1" err="1">
                <a:solidFill>
                  <a:srgbClr val="FBC02E"/>
                </a:solidFill>
                <a:latin typeface="Arial" panose="020B0604020202020204" pitchFamily="34" charset="0"/>
                <a:cs typeface="Arial" panose="020B0604020202020204" pitchFamily="34" charset="0"/>
              </a:rPr>
              <a:t>e</a:t>
            </a:r>
            <a:r>
              <a:rPr lang="de-DE" sz="2400" b="1" i="1" u="none" strike="noStrike" baseline="0" err="1">
                <a:solidFill>
                  <a:srgbClr val="FBC02E"/>
                </a:solidFill>
                <a:latin typeface="Arial" panose="020B0604020202020204" pitchFamily="34" charset="0"/>
                <a:cs typeface="Arial" panose="020B0604020202020204" pitchFamily="34" charset="0"/>
              </a:rPr>
              <a:t>xperience</a:t>
            </a:r>
            <a:endParaRPr lang="de-DE" sz="2400" b="1" i="1" u="none" strike="noStrike" baseline="0">
              <a:solidFill>
                <a:srgbClr val="FBC02E"/>
              </a:solidFill>
              <a:latin typeface="Arial" panose="020B0604020202020204" pitchFamily="34" charset="0"/>
              <a:cs typeface="Arial" panose="020B0604020202020204" pitchFamily="34" charset="0"/>
            </a:endParaRPr>
          </a:p>
        </p:txBody>
      </p:sp>
      <p:sp>
        <p:nvSpPr>
          <p:cNvPr id="50" name="Textfeld 49">
            <a:extLst>
              <a:ext uri="{FF2B5EF4-FFF2-40B4-BE49-F238E27FC236}">
                <a16:creationId xmlns:a16="http://schemas.microsoft.com/office/drawing/2014/main" id="{AAFE13F8-BD2D-8B53-1AFD-9FD0A3181D0C}"/>
              </a:ext>
            </a:extLst>
          </p:cNvPr>
          <p:cNvSpPr txBox="1"/>
          <p:nvPr/>
        </p:nvSpPr>
        <p:spPr>
          <a:xfrm>
            <a:off x="500182" y="1798948"/>
            <a:ext cx="1116346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err="1">
                <a:ln>
                  <a:noFill/>
                </a:ln>
                <a:effectLst/>
                <a:uLnTx/>
                <a:uFillTx/>
                <a:latin typeface="Arial" panose="020B0604020202020204" pitchFamily="34" charset="0"/>
                <a:cs typeface="Arial" panose="020B0604020202020204" pitchFamily="34" charset="0"/>
              </a:rPr>
              <a:t>Creation</a:t>
            </a:r>
            <a:r>
              <a:rPr kumimoji="0" lang="de-DE" sz="1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of</a:t>
            </a:r>
            <a:r>
              <a:rPr lang="de-DE" sz="1400" b="1">
                <a:latin typeface="Arial" panose="020B0604020202020204" pitchFamily="34" charset="0"/>
                <a:cs typeface="Arial" panose="020B0604020202020204" pitchFamily="34" charset="0"/>
              </a:rPr>
              <a:t> an i</a:t>
            </a:r>
            <a:r>
              <a:rPr kumimoji="0" lang="de-DE" sz="1400" b="1" i="0" u="none" strike="noStrike" kern="1200" cap="none" spc="0" normalizeH="0" baseline="0" noProof="0" err="1">
                <a:ln>
                  <a:noFill/>
                </a:ln>
                <a:effectLst/>
                <a:uLnTx/>
                <a:uFillTx/>
                <a:latin typeface="Arial" panose="020B0604020202020204" pitchFamily="34" charset="0"/>
                <a:cs typeface="Arial" panose="020B0604020202020204" pitchFamily="34" charset="0"/>
              </a:rPr>
              <a:t>ntensive</a:t>
            </a:r>
            <a:r>
              <a:rPr kumimoji="0" lang="de-DE" sz="1400" b="1" i="0" u="none" strike="noStrike" kern="1200" cap="none" spc="0" normalizeH="0" baseline="0" noProof="0">
                <a:ln>
                  <a:noFill/>
                </a:ln>
                <a:effectLst/>
                <a:uLnTx/>
                <a:uFillTx/>
                <a:latin typeface="Arial" panose="020B0604020202020204" pitchFamily="34" charset="0"/>
                <a:cs typeface="Arial" panose="020B0604020202020204" pitchFamily="34" charset="0"/>
              </a:rPr>
              <a:t> online </a:t>
            </a:r>
            <a:r>
              <a:rPr kumimoji="0" lang="de-DE" sz="1400" b="1" i="0" u="none" strike="noStrike" kern="1200" cap="none" spc="0" normalizeH="0" baseline="0" noProof="0" err="1">
                <a:ln>
                  <a:noFill/>
                </a:ln>
                <a:effectLst/>
                <a:uLnTx/>
                <a:uFillTx/>
                <a:latin typeface="Arial" panose="020B0604020202020204" pitchFamily="34" charset="0"/>
                <a:cs typeface="Arial" panose="020B0604020202020204" pitchFamily="34" charset="0"/>
              </a:rPr>
              <a:t>course</a:t>
            </a:r>
            <a:r>
              <a:rPr kumimoji="0" lang="de-DE" sz="1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de-DE" sz="1400" b="0" i="0" u="none" strike="noStrike" kern="1200" cap="none" spc="0" normalizeH="0" baseline="0" noProof="0">
                <a:ln>
                  <a:noFill/>
                </a:ln>
                <a:effectLst/>
                <a:uLnTx/>
                <a:uFillTx/>
                <a:latin typeface="Arial" panose="020B0604020202020204" pitchFamily="34" charset="0"/>
                <a:cs typeface="Arial" panose="020B0604020202020204" pitchFamily="34" charset="0"/>
              </a:rPr>
              <a:t>on Climate Change Adaptation </a:t>
            </a: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through </a:t>
            </a: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collaborative learning</a:t>
            </a: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 and a </a:t>
            </a: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case-based, practice-oriented approach </a:t>
            </a: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for </a:t>
            </a: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real-world impact</a:t>
            </a:r>
            <a:r>
              <a:rPr kumimoji="0" lang="en-US" sz="16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p>
        </p:txBody>
      </p:sp>
      <p:sp>
        <p:nvSpPr>
          <p:cNvPr id="13" name="Sprechblase: rechteckig mit abgerundeten Ecken 12">
            <a:extLst>
              <a:ext uri="{FF2B5EF4-FFF2-40B4-BE49-F238E27FC236}">
                <a16:creationId xmlns:a16="http://schemas.microsoft.com/office/drawing/2014/main" id="{C9014E93-23C6-6E39-67C9-0B6A15FED833}"/>
              </a:ext>
            </a:extLst>
          </p:cNvPr>
          <p:cNvSpPr/>
          <p:nvPr/>
        </p:nvSpPr>
        <p:spPr>
          <a:xfrm>
            <a:off x="4782178" y="4556847"/>
            <a:ext cx="3246846" cy="1284126"/>
          </a:xfrm>
          <a:custGeom>
            <a:avLst/>
            <a:gdLst>
              <a:gd name="connsiteX0" fmla="*/ 0 w 3246846"/>
              <a:gd name="connsiteY0" fmla="*/ 214025 h 1284126"/>
              <a:gd name="connsiteX1" fmla="*/ 214025 w 3246846"/>
              <a:gd name="connsiteY1" fmla="*/ 0 h 1284126"/>
              <a:gd name="connsiteX2" fmla="*/ 774015 w 3246846"/>
              <a:gd name="connsiteY2" fmla="*/ 0 h 1284126"/>
              <a:gd name="connsiteX3" fmla="*/ 1334004 w 3246846"/>
              <a:gd name="connsiteY3" fmla="*/ 0 h 1284126"/>
              <a:gd name="connsiteX4" fmla="*/ 1893994 w 3246846"/>
              <a:gd name="connsiteY4" fmla="*/ 0 h 1284126"/>
              <a:gd name="connsiteX5" fmla="*/ 1893994 w 3246846"/>
              <a:gd name="connsiteY5" fmla="*/ 0 h 1284126"/>
              <a:gd name="connsiteX6" fmla="*/ 2283615 w 3246846"/>
              <a:gd name="connsiteY6" fmla="*/ 0 h 1284126"/>
              <a:gd name="connsiteX7" fmla="*/ 2705705 w 3246846"/>
              <a:gd name="connsiteY7" fmla="*/ 0 h 1284126"/>
              <a:gd name="connsiteX8" fmla="*/ 3032821 w 3246846"/>
              <a:gd name="connsiteY8" fmla="*/ 0 h 1284126"/>
              <a:gd name="connsiteX9" fmla="*/ 3246846 w 3246846"/>
              <a:gd name="connsiteY9" fmla="*/ 214025 h 1284126"/>
              <a:gd name="connsiteX10" fmla="*/ 3246846 w 3246846"/>
              <a:gd name="connsiteY10" fmla="*/ 749074 h 1284126"/>
              <a:gd name="connsiteX11" fmla="*/ 3246846 w 3246846"/>
              <a:gd name="connsiteY11" fmla="*/ 749074 h 1284126"/>
              <a:gd name="connsiteX12" fmla="*/ 3246846 w 3246846"/>
              <a:gd name="connsiteY12" fmla="*/ 1070105 h 1284126"/>
              <a:gd name="connsiteX13" fmla="*/ 3246846 w 3246846"/>
              <a:gd name="connsiteY13" fmla="*/ 1070101 h 1284126"/>
              <a:gd name="connsiteX14" fmla="*/ 3032821 w 3246846"/>
              <a:gd name="connsiteY14" fmla="*/ 1284126 h 1284126"/>
              <a:gd name="connsiteX15" fmla="*/ 2705705 w 3246846"/>
              <a:gd name="connsiteY15" fmla="*/ 1284126 h 1284126"/>
              <a:gd name="connsiteX16" fmla="*/ 2840828 w 3246846"/>
              <a:gd name="connsiteY16" fmla="*/ 1561472 h 1284126"/>
              <a:gd name="connsiteX17" fmla="*/ 2395816 w 3246846"/>
              <a:gd name="connsiteY17" fmla="*/ 1431119 h 1284126"/>
              <a:gd name="connsiteX18" fmla="*/ 1893994 w 3246846"/>
              <a:gd name="connsiteY18" fmla="*/ 1284126 h 1284126"/>
              <a:gd name="connsiteX19" fmla="*/ 1334004 w 3246846"/>
              <a:gd name="connsiteY19" fmla="*/ 1284126 h 1284126"/>
              <a:gd name="connsiteX20" fmla="*/ 757215 w 3246846"/>
              <a:gd name="connsiteY20" fmla="*/ 1284126 h 1284126"/>
              <a:gd name="connsiteX21" fmla="*/ 214025 w 3246846"/>
              <a:gd name="connsiteY21" fmla="*/ 1284126 h 1284126"/>
              <a:gd name="connsiteX22" fmla="*/ 0 w 3246846"/>
              <a:gd name="connsiteY22" fmla="*/ 1070101 h 1284126"/>
              <a:gd name="connsiteX23" fmla="*/ 0 w 3246846"/>
              <a:gd name="connsiteY23" fmla="*/ 1070105 h 1284126"/>
              <a:gd name="connsiteX24" fmla="*/ 0 w 3246846"/>
              <a:gd name="connsiteY24" fmla="*/ 749074 h 1284126"/>
              <a:gd name="connsiteX25" fmla="*/ 0 w 3246846"/>
              <a:gd name="connsiteY25" fmla="*/ 749074 h 1284126"/>
              <a:gd name="connsiteX26" fmla="*/ 0 w 3246846"/>
              <a:gd name="connsiteY26" fmla="*/ 214025 h 128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6846" h="1284126" fill="none" extrusionOk="0">
                <a:moveTo>
                  <a:pt x="0" y="214025"/>
                </a:moveTo>
                <a:cubicBezTo>
                  <a:pt x="3560" y="119573"/>
                  <a:pt x="102321" y="22721"/>
                  <a:pt x="214025" y="0"/>
                </a:cubicBezTo>
                <a:cubicBezTo>
                  <a:pt x="395686" y="-26703"/>
                  <a:pt x="637983" y="13560"/>
                  <a:pt x="774015" y="0"/>
                </a:cubicBezTo>
                <a:cubicBezTo>
                  <a:pt x="910047" y="-13560"/>
                  <a:pt x="1181526" y="13039"/>
                  <a:pt x="1334004" y="0"/>
                </a:cubicBezTo>
                <a:cubicBezTo>
                  <a:pt x="1486482" y="-13039"/>
                  <a:pt x="1773562" y="-25149"/>
                  <a:pt x="1893994" y="0"/>
                </a:cubicBezTo>
                <a:lnTo>
                  <a:pt x="1893994" y="0"/>
                </a:lnTo>
                <a:cubicBezTo>
                  <a:pt x="2014047" y="14868"/>
                  <a:pt x="2155520" y="4575"/>
                  <a:pt x="2283615" y="0"/>
                </a:cubicBezTo>
                <a:cubicBezTo>
                  <a:pt x="2411710" y="-4575"/>
                  <a:pt x="2523940" y="-14235"/>
                  <a:pt x="2705705" y="0"/>
                </a:cubicBezTo>
                <a:cubicBezTo>
                  <a:pt x="2841217" y="2078"/>
                  <a:pt x="2927885" y="13228"/>
                  <a:pt x="3032821" y="0"/>
                </a:cubicBezTo>
                <a:cubicBezTo>
                  <a:pt x="3147531" y="-1508"/>
                  <a:pt x="3225600" y="97280"/>
                  <a:pt x="3246846" y="214025"/>
                </a:cubicBezTo>
                <a:cubicBezTo>
                  <a:pt x="3261837" y="442079"/>
                  <a:pt x="3237906" y="519031"/>
                  <a:pt x="3246846" y="749074"/>
                </a:cubicBezTo>
                <a:lnTo>
                  <a:pt x="3246846" y="749074"/>
                </a:lnTo>
                <a:cubicBezTo>
                  <a:pt x="3262201" y="830448"/>
                  <a:pt x="3259609" y="975328"/>
                  <a:pt x="3246846" y="1070105"/>
                </a:cubicBezTo>
                <a:lnTo>
                  <a:pt x="3246846" y="1070101"/>
                </a:lnTo>
                <a:cubicBezTo>
                  <a:pt x="3250975" y="1197463"/>
                  <a:pt x="3170822" y="1278056"/>
                  <a:pt x="3032821" y="1284126"/>
                </a:cubicBezTo>
                <a:cubicBezTo>
                  <a:pt x="2951178" y="1274011"/>
                  <a:pt x="2793028" y="1278809"/>
                  <a:pt x="2705705" y="1284126"/>
                </a:cubicBezTo>
                <a:cubicBezTo>
                  <a:pt x="2776643" y="1418874"/>
                  <a:pt x="2790685" y="1437883"/>
                  <a:pt x="2840828" y="1561472"/>
                </a:cubicBezTo>
                <a:cubicBezTo>
                  <a:pt x="2637448" y="1481319"/>
                  <a:pt x="2542437" y="1490274"/>
                  <a:pt x="2395816" y="1431119"/>
                </a:cubicBezTo>
                <a:cubicBezTo>
                  <a:pt x="2249195" y="1371964"/>
                  <a:pt x="2010250" y="1299285"/>
                  <a:pt x="1893994" y="1284126"/>
                </a:cubicBezTo>
                <a:cubicBezTo>
                  <a:pt x="1669856" y="1303971"/>
                  <a:pt x="1570273" y="1307099"/>
                  <a:pt x="1334004" y="1284126"/>
                </a:cubicBezTo>
                <a:cubicBezTo>
                  <a:pt x="1097735" y="1261154"/>
                  <a:pt x="985883" y="1292205"/>
                  <a:pt x="757215" y="1284126"/>
                </a:cubicBezTo>
                <a:cubicBezTo>
                  <a:pt x="528547" y="1276047"/>
                  <a:pt x="414016" y="1288809"/>
                  <a:pt x="214025" y="1284126"/>
                </a:cubicBezTo>
                <a:cubicBezTo>
                  <a:pt x="99603" y="1281363"/>
                  <a:pt x="-609" y="1185325"/>
                  <a:pt x="0" y="1070101"/>
                </a:cubicBezTo>
                <a:lnTo>
                  <a:pt x="0" y="1070105"/>
                </a:lnTo>
                <a:cubicBezTo>
                  <a:pt x="859" y="949555"/>
                  <a:pt x="4049" y="838063"/>
                  <a:pt x="0" y="749074"/>
                </a:cubicBezTo>
                <a:lnTo>
                  <a:pt x="0" y="749074"/>
                </a:lnTo>
                <a:cubicBezTo>
                  <a:pt x="22908" y="619099"/>
                  <a:pt x="-584" y="429579"/>
                  <a:pt x="0" y="214025"/>
                </a:cubicBezTo>
                <a:close/>
              </a:path>
              <a:path w="3246846" h="1284126" stroke="0" extrusionOk="0">
                <a:moveTo>
                  <a:pt x="0" y="214025"/>
                </a:moveTo>
                <a:cubicBezTo>
                  <a:pt x="10451" y="113768"/>
                  <a:pt x="121012" y="-12994"/>
                  <a:pt x="214025" y="0"/>
                </a:cubicBezTo>
                <a:cubicBezTo>
                  <a:pt x="403096" y="-24355"/>
                  <a:pt x="571418" y="16660"/>
                  <a:pt x="723616" y="0"/>
                </a:cubicBezTo>
                <a:cubicBezTo>
                  <a:pt x="875814" y="-16660"/>
                  <a:pt x="1119203" y="-26711"/>
                  <a:pt x="1317205" y="0"/>
                </a:cubicBezTo>
                <a:cubicBezTo>
                  <a:pt x="1515207" y="26711"/>
                  <a:pt x="1742028" y="-16636"/>
                  <a:pt x="1893994" y="0"/>
                </a:cubicBezTo>
                <a:lnTo>
                  <a:pt x="1893994" y="0"/>
                </a:lnTo>
                <a:cubicBezTo>
                  <a:pt x="2098469" y="3637"/>
                  <a:pt x="2147119" y="2291"/>
                  <a:pt x="2307967" y="0"/>
                </a:cubicBezTo>
                <a:cubicBezTo>
                  <a:pt x="2468815" y="-2291"/>
                  <a:pt x="2605475" y="-1570"/>
                  <a:pt x="2705705" y="0"/>
                </a:cubicBezTo>
                <a:cubicBezTo>
                  <a:pt x="2771581" y="15564"/>
                  <a:pt x="2935550" y="-5315"/>
                  <a:pt x="3032821" y="0"/>
                </a:cubicBezTo>
                <a:cubicBezTo>
                  <a:pt x="3153655" y="-20540"/>
                  <a:pt x="3250297" y="91879"/>
                  <a:pt x="3246846" y="214025"/>
                </a:cubicBezTo>
                <a:cubicBezTo>
                  <a:pt x="3245196" y="419638"/>
                  <a:pt x="3232867" y="506910"/>
                  <a:pt x="3246846" y="749074"/>
                </a:cubicBezTo>
                <a:lnTo>
                  <a:pt x="3246846" y="749074"/>
                </a:lnTo>
                <a:cubicBezTo>
                  <a:pt x="3252671" y="854764"/>
                  <a:pt x="3236418" y="957005"/>
                  <a:pt x="3246846" y="1070105"/>
                </a:cubicBezTo>
                <a:lnTo>
                  <a:pt x="3246846" y="1070101"/>
                </a:lnTo>
                <a:cubicBezTo>
                  <a:pt x="3235358" y="1190740"/>
                  <a:pt x="3163783" y="1272179"/>
                  <a:pt x="3032821" y="1284126"/>
                </a:cubicBezTo>
                <a:cubicBezTo>
                  <a:pt x="2956248" y="1283214"/>
                  <a:pt x="2849316" y="1268910"/>
                  <a:pt x="2705705" y="1284126"/>
                </a:cubicBezTo>
                <a:cubicBezTo>
                  <a:pt x="2758999" y="1395441"/>
                  <a:pt x="2808410" y="1474675"/>
                  <a:pt x="2840828" y="1561472"/>
                </a:cubicBezTo>
                <a:cubicBezTo>
                  <a:pt x="2718306" y="1528645"/>
                  <a:pt x="2489633" y="1457790"/>
                  <a:pt x="2376879" y="1425572"/>
                </a:cubicBezTo>
                <a:cubicBezTo>
                  <a:pt x="2264125" y="1393354"/>
                  <a:pt x="2081579" y="1327772"/>
                  <a:pt x="1893994" y="1284126"/>
                </a:cubicBezTo>
                <a:cubicBezTo>
                  <a:pt x="1641555" y="1265726"/>
                  <a:pt x="1449059" y="1306411"/>
                  <a:pt x="1317205" y="1284126"/>
                </a:cubicBezTo>
                <a:cubicBezTo>
                  <a:pt x="1185351" y="1261841"/>
                  <a:pt x="855071" y="1292347"/>
                  <a:pt x="723616" y="1284126"/>
                </a:cubicBezTo>
                <a:cubicBezTo>
                  <a:pt x="592161" y="1275905"/>
                  <a:pt x="331446" y="1274038"/>
                  <a:pt x="214025" y="1284126"/>
                </a:cubicBezTo>
                <a:cubicBezTo>
                  <a:pt x="82729" y="1297231"/>
                  <a:pt x="-27961" y="1179722"/>
                  <a:pt x="0" y="1070101"/>
                </a:cubicBezTo>
                <a:lnTo>
                  <a:pt x="0" y="1070105"/>
                </a:lnTo>
                <a:cubicBezTo>
                  <a:pt x="-14513" y="911930"/>
                  <a:pt x="-5544" y="827271"/>
                  <a:pt x="0" y="749074"/>
                </a:cubicBezTo>
                <a:lnTo>
                  <a:pt x="0" y="749074"/>
                </a:lnTo>
                <a:cubicBezTo>
                  <a:pt x="-13779" y="544980"/>
                  <a:pt x="23859" y="346083"/>
                  <a:pt x="0" y="214025"/>
                </a:cubicBezTo>
                <a:close/>
              </a:path>
            </a:pathLst>
          </a:custGeom>
          <a:solidFill>
            <a:srgbClr val="B2DBDE">
              <a:alpha val="82000"/>
            </a:srgbClr>
          </a:solidFill>
          <a:ln>
            <a:solidFill>
              <a:schemeClr val="tx1">
                <a:lumMod val="50000"/>
                <a:lumOff val="50000"/>
              </a:schemeClr>
            </a:solidFill>
            <a:prstDash val="solid"/>
            <a:extLst>
              <a:ext uri="{C807C97D-BFC1-408E-A445-0C87EB9F89A2}">
                <ask:lineSketchStyleProps xmlns:ask="http://schemas.microsoft.com/office/drawing/2018/sketchyshapes" sd="2125947626">
                  <a:prstGeom prst="wedgeRoundRectCallout">
                    <a:avLst>
                      <a:gd name="adj1" fmla="val 37495"/>
                      <a:gd name="adj2" fmla="val 71598"/>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How to follow-through after the training?</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Creating  a community of practices, a small network of participants ( especially from isolated zones) and organizing meetings</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Creating a training structure consisting of one part prior to the field work and one part on-site</a:t>
            </a:r>
            <a:endParaRPr lang="de-DE" sz="100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Sprechblase: rechteckig mit abgerundeten Ecken 26">
            <a:extLst>
              <a:ext uri="{FF2B5EF4-FFF2-40B4-BE49-F238E27FC236}">
                <a16:creationId xmlns:a16="http://schemas.microsoft.com/office/drawing/2014/main" id="{F569351B-19E0-5F10-10B7-A429170F6A1D}"/>
              </a:ext>
            </a:extLst>
          </p:cNvPr>
          <p:cNvSpPr/>
          <p:nvPr/>
        </p:nvSpPr>
        <p:spPr>
          <a:xfrm>
            <a:off x="8357269" y="3737509"/>
            <a:ext cx="3434056" cy="1055426"/>
          </a:xfrm>
          <a:custGeom>
            <a:avLst/>
            <a:gdLst>
              <a:gd name="connsiteX0" fmla="*/ 0 w 3434056"/>
              <a:gd name="connsiteY0" fmla="*/ 175908 h 1055426"/>
              <a:gd name="connsiteX1" fmla="*/ 175908 w 3434056"/>
              <a:gd name="connsiteY1" fmla="*/ 0 h 1055426"/>
              <a:gd name="connsiteX2" fmla="*/ 785005 w 3434056"/>
              <a:gd name="connsiteY2" fmla="*/ 0 h 1055426"/>
              <a:gd name="connsiteX3" fmla="*/ 1412375 w 3434056"/>
              <a:gd name="connsiteY3" fmla="*/ 0 h 1055426"/>
              <a:gd name="connsiteX4" fmla="*/ 2003199 w 3434056"/>
              <a:gd name="connsiteY4" fmla="*/ 0 h 1055426"/>
              <a:gd name="connsiteX5" fmla="*/ 2003199 w 3434056"/>
              <a:gd name="connsiteY5" fmla="*/ 0 h 1055426"/>
              <a:gd name="connsiteX6" fmla="*/ 2441041 w 3434056"/>
              <a:gd name="connsiteY6" fmla="*/ 0 h 1055426"/>
              <a:gd name="connsiteX7" fmla="*/ 2861713 w 3434056"/>
              <a:gd name="connsiteY7" fmla="*/ 0 h 1055426"/>
              <a:gd name="connsiteX8" fmla="*/ 3258148 w 3434056"/>
              <a:gd name="connsiteY8" fmla="*/ 0 h 1055426"/>
              <a:gd name="connsiteX9" fmla="*/ 3434056 w 3434056"/>
              <a:gd name="connsiteY9" fmla="*/ 175908 h 1055426"/>
              <a:gd name="connsiteX10" fmla="*/ 3434056 w 3434056"/>
              <a:gd name="connsiteY10" fmla="*/ 615665 h 1055426"/>
              <a:gd name="connsiteX11" fmla="*/ 3434056 w 3434056"/>
              <a:gd name="connsiteY11" fmla="*/ 615665 h 1055426"/>
              <a:gd name="connsiteX12" fmla="*/ 3434056 w 3434056"/>
              <a:gd name="connsiteY12" fmla="*/ 879522 h 1055426"/>
              <a:gd name="connsiteX13" fmla="*/ 3434056 w 3434056"/>
              <a:gd name="connsiteY13" fmla="*/ 879518 h 1055426"/>
              <a:gd name="connsiteX14" fmla="*/ 3258148 w 3434056"/>
              <a:gd name="connsiteY14" fmla="*/ 1055426 h 1055426"/>
              <a:gd name="connsiteX15" fmla="*/ 2861713 w 3434056"/>
              <a:gd name="connsiteY15" fmla="*/ 1055426 h 1055426"/>
              <a:gd name="connsiteX16" fmla="*/ 3470388 w 3434056"/>
              <a:gd name="connsiteY16" fmla="*/ 1348655 h 1055426"/>
              <a:gd name="connsiteX17" fmla="*/ 2966653 w 3434056"/>
              <a:gd name="connsiteY17" fmla="*/ 1247980 h 1055426"/>
              <a:gd name="connsiteX18" fmla="*/ 2492262 w 3434056"/>
              <a:gd name="connsiteY18" fmla="*/ 1153169 h 1055426"/>
              <a:gd name="connsiteX19" fmla="*/ 2003199 w 3434056"/>
              <a:gd name="connsiteY19" fmla="*/ 1055426 h 1055426"/>
              <a:gd name="connsiteX20" fmla="*/ 1430648 w 3434056"/>
              <a:gd name="connsiteY20" fmla="*/ 1055426 h 1055426"/>
              <a:gd name="connsiteX21" fmla="*/ 821551 w 3434056"/>
              <a:gd name="connsiteY21" fmla="*/ 1055426 h 1055426"/>
              <a:gd name="connsiteX22" fmla="*/ 175908 w 3434056"/>
              <a:gd name="connsiteY22" fmla="*/ 1055426 h 1055426"/>
              <a:gd name="connsiteX23" fmla="*/ 0 w 3434056"/>
              <a:gd name="connsiteY23" fmla="*/ 879518 h 1055426"/>
              <a:gd name="connsiteX24" fmla="*/ 0 w 3434056"/>
              <a:gd name="connsiteY24" fmla="*/ 879522 h 1055426"/>
              <a:gd name="connsiteX25" fmla="*/ 0 w 3434056"/>
              <a:gd name="connsiteY25" fmla="*/ 615665 h 1055426"/>
              <a:gd name="connsiteX26" fmla="*/ 0 w 3434056"/>
              <a:gd name="connsiteY26" fmla="*/ 615665 h 1055426"/>
              <a:gd name="connsiteX27" fmla="*/ 0 w 3434056"/>
              <a:gd name="connsiteY27" fmla="*/ 175908 h 105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34056" h="1055426" fill="none" extrusionOk="0">
                <a:moveTo>
                  <a:pt x="0" y="175908"/>
                </a:moveTo>
                <a:cubicBezTo>
                  <a:pt x="1791" y="73716"/>
                  <a:pt x="78470" y="-3609"/>
                  <a:pt x="175908" y="0"/>
                </a:cubicBezTo>
                <a:cubicBezTo>
                  <a:pt x="333894" y="-15457"/>
                  <a:pt x="534901" y="-5698"/>
                  <a:pt x="785005" y="0"/>
                </a:cubicBezTo>
                <a:cubicBezTo>
                  <a:pt x="1035109" y="5698"/>
                  <a:pt x="1101975" y="-20628"/>
                  <a:pt x="1412375" y="0"/>
                </a:cubicBezTo>
                <a:cubicBezTo>
                  <a:pt x="1722775" y="20628"/>
                  <a:pt x="1713930" y="-15605"/>
                  <a:pt x="2003199" y="0"/>
                </a:cubicBezTo>
                <a:lnTo>
                  <a:pt x="2003199" y="0"/>
                </a:lnTo>
                <a:cubicBezTo>
                  <a:pt x="2166961" y="19668"/>
                  <a:pt x="2253991" y="12476"/>
                  <a:pt x="2441041" y="0"/>
                </a:cubicBezTo>
                <a:cubicBezTo>
                  <a:pt x="2628091" y="-12476"/>
                  <a:pt x="2678759" y="-2300"/>
                  <a:pt x="2861713" y="0"/>
                </a:cubicBezTo>
                <a:cubicBezTo>
                  <a:pt x="2991486" y="-2059"/>
                  <a:pt x="3109544" y="-17044"/>
                  <a:pt x="3258148" y="0"/>
                </a:cubicBezTo>
                <a:cubicBezTo>
                  <a:pt x="3360541" y="15725"/>
                  <a:pt x="3443069" y="100622"/>
                  <a:pt x="3434056" y="175908"/>
                </a:cubicBezTo>
                <a:cubicBezTo>
                  <a:pt x="3443583" y="282123"/>
                  <a:pt x="3429721" y="524234"/>
                  <a:pt x="3434056" y="615665"/>
                </a:cubicBezTo>
                <a:lnTo>
                  <a:pt x="3434056" y="615665"/>
                </a:lnTo>
                <a:cubicBezTo>
                  <a:pt x="3426343" y="690163"/>
                  <a:pt x="3446688" y="822172"/>
                  <a:pt x="3434056" y="879522"/>
                </a:cubicBezTo>
                <a:lnTo>
                  <a:pt x="3434056" y="879518"/>
                </a:lnTo>
                <a:cubicBezTo>
                  <a:pt x="3425500" y="982841"/>
                  <a:pt x="3352448" y="1076495"/>
                  <a:pt x="3258148" y="1055426"/>
                </a:cubicBezTo>
                <a:cubicBezTo>
                  <a:pt x="3128852" y="1048979"/>
                  <a:pt x="2978277" y="1054974"/>
                  <a:pt x="2861713" y="1055426"/>
                </a:cubicBezTo>
                <a:cubicBezTo>
                  <a:pt x="3141983" y="1160257"/>
                  <a:pt x="3281925" y="1284476"/>
                  <a:pt x="3470388" y="1348655"/>
                </a:cubicBezTo>
                <a:cubicBezTo>
                  <a:pt x="3281697" y="1318587"/>
                  <a:pt x="3195499" y="1281461"/>
                  <a:pt x="2966653" y="1247980"/>
                </a:cubicBezTo>
                <a:cubicBezTo>
                  <a:pt x="2737807" y="1214499"/>
                  <a:pt x="2646893" y="1196585"/>
                  <a:pt x="2492262" y="1153169"/>
                </a:cubicBezTo>
                <a:cubicBezTo>
                  <a:pt x="2337631" y="1109753"/>
                  <a:pt x="2210742" y="1093449"/>
                  <a:pt x="2003199" y="1055426"/>
                </a:cubicBezTo>
                <a:cubicBezTo>
                  <a:pt x="1734048" y="1051334"/>
                  <a:pt x="1641333" y="1075772"/>
                  <a:pt x="1430648" y="1055426"/>
                </a:cubicBezTo>
                <a:cubicBezTo>
                  <a:pt x="1219963" y="1035080"/>
                  <a:pt x="1092245" y="1046292"/>
                  <a:pt x="821551" y="1055426"/>
                </a:cubicBezTo>
                <a:cubicBezTo>
                  <a:pt x="550857" y="1064560"/>
                  <a:pt x="307593" y="1063935"/>
                  <a:pt x="175908" y="1055426"/>
                </a:cubicBezTo>
                <a:cubicBezTo>
                  <a:pt x="60888" y="1065706"/>
                  <a:pt x="3669" y="991824"/>
                  <a:pt x="0" y="879518"/>
                </a:cubicBezTo>
                <a:lnTo>
                  <a:pt x="0" y="879522"/>
                </a:lnTo>
                <a:cubicBezTo>
                  <a:pt x="1570" y="760786"/>
                  <a:pt x="-6016" y="692689"/>
                  <a:pt x="0" y="615665"/>
                </a:cubicBezTo>
                <a:lnTo>
                  <a:pt x="0" y="615665"/>
                </a:lnTo>
                <a:cubicBezTo>
                  <a:pt x="-14945" y="439277"/>
                  <a:pt x="18261" y="303632"/>
                  <a:pt x="0" y="175908"/>
                </a:cubicBezTo>
                <a:close/>
              </a:path>
              <a:path w="3434056" h="1055426" stroke="0" extrusionOk="0">
                <a:moveTo>
                  <a:pt x="0" y="175908"/>
                </a:moveTo>
                <a:cubicBezTo>
                  <a:pt x="14285" y="96081"/>
                  <a:pt x="61661" y="9955"/>
                  <a:pt x="175908" y="0"/>
                </a:cubicBezTo>
                <a:cubicBezTo>
                  <a:pt x="377332" y="-7185"/>
                  <a:pt x="521419" y="1964"/>
                  <a:pt x="730186" y="0"/>
                </a:cubicBezTo>
                <a:cubicBezTo>
                  <a:pt x="938953" y="-1964"/>
                  <a:pt x="1163631" y="-17360"/>
                  <a:pt x="1302737" y="0"/>
                </a:cubicBezTo>
                <a:cubicBezTo>
                  <a:pt x="1441843" y="17360"/>
                  <a:pt x="1732077" y="21779"/>
                  <a:pt x="2003199" y="0"/>
                </a:cubicBezTo>
                <a:lnTo>
                  <a:pt x="2003199" y="0"/>
                </a:lnTo>
                <a:cubicBezTo>
                  <a:pt x="2205156" y="19970"/>
                  <a:pt x="2322285" y="1571"/>
                  <a:pt x="2423871" y="0"/>
                </a:cubicBezTo>
                <a:cubicBezTo>
                  <a:pt x="2525457" y="-1571"/>
                  <a:pt x="2723617" y="-15454"/>
                  <a:pt x="2861713" y="0"/>
                </a:cubicBezTo>
                <a:cubicBezTo>
                  <a:pt x="2991838" y="-13498"/>
                  <a:pt x="3158027" y="-11105"/>
                  <a:pt x="3258148" y="0"/>
                </a:cubicBezTo>
                <a:cubicBezTo>
                  <a:pt x="3341086" y="15503"/>
                  <a:pt x="3437744" y="63278"/>
                  <a:pt x="3434056" y="175908"/>
                </a:cubicBezTo>
                <a:cubicBezTo>
                  <a:pt x="3414929" y="307771"/>
                  <a:pt x="3445976" y="527470"/>
                  <a:pt x="3434056" y="615665"/>
                </a:cubicBezTo>
                <a:lnTo>
                  <a:pt x="3434056" y="615665"/>
                </a:lnTo>
                <a:cubicBezTo>
                  <a:pt x="3423205" y="706538"/>
                  <a:pt x="3433232" y="809296"/>
                  <a:pt x="3434056" y="879522"/>
                </a:cubicBezTo>
                <a:lnTo>
                  <a:pt x="3434056" y="879518"/>
                </a:lnTo>
                <a:cubicBezTo>
                  <a:pt x="3432830" y="968057"/>
                  <a:pt x="3345237" y="1063383"/>
                  <a:pt x="3258148" y="1055426"/>
                </a:cubicBezTo>
                <a:cubicBezTo>
                  <a:pt x="3111389" y="1052952"/>
                  <a:pt x="3023544" y="1037735"/>
                  <a:pt x="2861713" y="1055426"/>
                </a:cubicBezTo>
                <a:cubicBezTo>
                  <a:pt x="3034929" y="1127255"/>
                  <a:pt x="3279417" y="1273932"/>
                  <a:pt x="3470388" y="1348655"/>
                </a:cubicBezTo>
                <a:cubicBezTo>
                  <a:pt x="3339557" y="1324545"/>
                  <a:pt x="3130221" y="1282035"/>
                  <a:pt x="3025341" y="1259709"/>
                </a:cubicBezTo>
                <a:cubicBezTo>
                  <a:pt x="2920461" y="1237383"/>
                  <a:pt x="2700561" y="1206538"/>
                  <a:pt x="2536278" y="1161966"/>
                </a:cubicBezTo>
                <a:cubicBezTo>
                  <a:pt x="2371995" y="1117394"/>
                  <a:pt x="2175884" y="1078384"/>
                  <a:pt x="2003199" y="1055426"/>
                </a:cubicBezTo>
                <a:cubicBezTo>
                  <a:pt x="1858943" y="1075452"/>
                  <a:pt x="1599442" y="1061271"/>
                  <a:pt x="1430648" y="1055426"/>
                </a:cubicBezTo>
                <a:cubicBezTo>
                  <a:pt x="1261854" y="1049581"/>
                  <a:pt x="1019824" y="1072480"/>
                  <a:pt x="839824" y="1055426"/>
                </a:cubicBezTo>
                <a:cubicBezTo>
                  <a:pt x="659824" y="1038372"/>
                  <a:pt x="475273" y="1039583"/>
                  <a:pt x="175908" y="1055426"/>
                </a:cubicBezTo>
                <a:cubicBezTo>
                  <a:pt x="76897" y="1061331"/>
                  <a:pt x="18370" y="967608"/>
                  <a:pt x="0" y="879518"/>
                </a:cubicBezTo>
                <a:lnTo>
                  <a:pt x="0" y="879522"/>
                </a:lnTo>
                <a:cubicBezTo>
                  <a:pt x="11548" y="766836"/>
                  <a:pt x="7227" y="678698"/>
                  <a:pt x="0" y="615665"/>
                </a:cubicBezTo>
                <a:lnTo>
                  <a:pt x="0" y="615665"/>
                </a:lnTo>
                <a:cubicBezTo>
                  <a:pt x="608" y="463673"/>
                  <a:pt x="13424" y="297418"/>
                  <a:pt x="0" y="175908"/>
                </a:cubicBezTo>
                <a:close/>
              </a:path>
            </a:pathLst>
          </a:custGeom>
          <a:solidFill>
            <a:srgbClr val="FFCD2D">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509817329">
                  <a:prstGeom prst="wedgeRoundRectCallout">
                    <a:avLst>
                      <a:gd name="adj1" fmla="val 51058"/>
                      <a:gd name="adj2" fmla="val 77783"/>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What influences the format (digital or in-person)?</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High Interaction topics should ideally be held in-person </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Visa barriers are a major disadvantage of in-person trainings </a:t>
            </a:r>
          </a:p>
        </p:txBody>
      </p:sp>
      <p:sp>
        <p:nvSpPr>
          <p:cNvPr id="29" name="Sprechblase: rechteckig mit abgerundeten Ecken 28">
            <a:extLst>
              <a:ext uri="{FF2B5EF4-FFF2-40B4-BE49-F238E27FC236}">
                <a16:creationId xmlns:a16="http://schemas.microsoft.com/office/drawing/2014/main" id="{835C76DF-26AC-17FC-14C5-93BD0609E9EB}"/>
              </a:ext>
            </a:extLst>
          </p:cNvPr>
          <p:cNvSpPr/>
          <p:nvPr/>
        </p:nvSpPr>
        <p:spPr>
          <a:xfrm>
            <a:off x="4849989" y="3047604"/>
            <a:ext cx="3051055" cy="1221155"/>
          </a:xfrm>
          <a:custGeom>
            <a:avLst/>
            <a:gdLst>
              <a:gd name="connsiteX0" fmla="*/ 0 w 3051055"/>
              <a:gd name="connsiteY0" fmla="*/ 203530 h 1221155"/>
              <a:gd name="connsiteX1" fmla="*/ 203530 w 3051055"/>
              <a:gd name="connsiteY1" fmla="*/ 0 h 1221155"/>
              <a:gd name="connsiteX2" fmla="*/ 508509 w 3051055"/>
              <a:gd name="connsiteY2" fmla="*/ 0 h 1221155"/>
              <a:gd name="connsiteX3" fmla="*/ 508509 w 3051055"/>
              <a:gd name="connsiteY3" fmla="*/ 0 h 1221155"/>
              <a:gd name="connsiteX4" fmla="*/ 897519 w 3051055"/>
              <a:gd name="connsiteY4" fmla="*/ 0 h 1221155"/>
              <a:gd name="connsiteX5" fmla="*/ 1271273 w 3051055"/>
              <a:gd name="connsiteY5" fmla="*/ 0 h 1221155"/>
              <a:gd name="connsiteX6" fmla="*/ 1765165 w 3051055"/>
              <a:gd name="connsiteY6" fmla="*/ 0 h 1221155"/>
              <a:gd name="connsiteX7" fmla="*/ 2274820 w 3051055"/>
              <a:gd name="connsiteY7" fmla="*/ 0 h 1221155"/>
              <a:gd name="connsiteX8" fmla="*/ 2847525 w 3051055"/>
              <a:gd name="connsiteY8" fmla="*/ 0 h 1221155"/>
              <a:gd name="connsiteX9" fmla="*/ 3051055 w 3051055"/>
              <a:gd name="connsiteY9" fmla="*/ 203530 h 1221155"/>
              <a:gd name="connsiteX10" fmla="*/ 3051055 w 3051055"/>
              <a:gd name="connsiteY10" fmla="*/ 712340 h 1221155"/>
              <a:gd name="connsiteX11" fmla="*/ 3051055 w 3051055"/>
              <a:gd name="connsiteY11" fmla="*/ 712340 h 1221155"/>
              <a:gd name="connsiteX12" fmla="*/ 3051055 w 3051055"/>
              <a:gd name="connsiteY12" fmla="*/ 1017629 h 1221155"/>
              <a:gd name="connsiteX13" fmla="*/ 3051055 w 3051055"/>
              <a:gd name="connsiteY13" fmla="*/ 1017625 h 1221155"/>
              <a:gd name="connsiteX14" fmla="*/ 2847525 w 3051055"/>
              <a:gd name="connsiteY14" fmla="*/ 1221155 h 1221155"/>
              <a:gd name="connsiteX15" fmla="*/ 2322108 w 3051055"/>
              <a:gd name="connsiteY15" fmla="*/ 1221155 h 1221155"/>
              <a:gd name="connsiteX16" fmla="*/ 1780928 w 3051055"/>
              <a:gd name="connsiteY16" fmla="*/ 1221155 h 1221155"/>
              <a:gd name="connsiteX17" fmla="*/ 1271273 w 3051055"/>
              <a:gd name="connsiteY17" fmla="*/ 1221155 h 1221155"/>
              <a:gd name="connsiteX18" fmla="*/ 874636 w 3051055"/>
              <a:gd name="connsiteY18" fmla="*/ 1221155 h 1221155"/>
              <a:gd name="connsiteX19" fmla="*/ 508509 w 3051055"/>
              <a:gd name="connsiteY19" fmla="*/ 1221155 h 1221155"/>
              <a:gd name="connsiteX20" fmla="*/ 508509 w 3051055"/>
              <a:gd name="connsiteY20" fmla="*/ 1221155 h 1221155"/>
              <a:gd name="connsiteX21" fmla="*/ 203530 w 3051055"/>
              <a:gd name="connsiteY21" fmla="*/ 1221155 h 1221155"/>
              <a:gd name="connsiteX22" fmla="*/ 0 w 3051055"/>
              <a:gd name="connsiteY22" fmla="*/ 1017625 h 1221155"/>
              <a:gd name="connsiteX23" fmla="*/ 0 w 3051055"/>
              <a:gd name="connsiteY23" fmla="*/ 1017629 h 1221155"/>
              <a:gd name="connsiteX24" fmla="*/ -340986 w 3051055"/>
              <a:gd name="connsiteY24" fmla="*/ 1023291 h 1221155"/>
              <a:gd name="connsiteX25" fmla="*/ 0 w 3051055"/>
              <a:gd name="connsiteY25" fmla="*/ 712340 h 1221155"/>
              <a:gd name="connsiteX26" fmla="*/ 0 w 3051055"/>
              <a:gd name="connsiteY26" fmla="*/ 203530 h 122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51055" h="1221155" fill="none" extrusionOk="0">
                <a:moveTo>
                  <a:pt x="0" y="203530"/>
                </a:moveTo>
                <a:cubicBezTo>
                  <a:pt x="-17446" y="98246"/>
                  <a:pt x="94660" y="-4298"/>
                  <a:pt x="203530" y="0"/>
                </a:cubicBezTo>
                <a:cubicBezTo>
                  <a:pt x="316153" y="-7277"/>
                  <a:pt x="399604" y="-13412"/>
                  <a:pt x="508509" y="0"/>
                </a:cubicBezTo>
                <a:lnTo>
                  <a:pt x="508509" y="0"/>
                </a:lnTo>
                <a:cubicBezTo>
                  <a:pt x="620074" y="-17100"/>
                  <a:pt x="746139" y="-1560"/>
                  <a:pt x="897519" y="0"/>
                </a:cubicBezTo>
                <a:cubicBezTo>
                  <a:pt x="1048899" y="1560"/>
                  <a:pt x="1128480" y="-18470"/>
                  <a:pt x="1271273" y="0"/>
                </a:cubicBezTo>
                <a:cubicBezTo>
                  <a:pt x="1466739" y="9573"/>
                  <a:pt x="1579837" y="5913"/>
                  <a:pt x="1765165" y="0"/>
                </a:cubicBezTo>
                <a:cubicBezTo>
                  <a:pt x="1950493" y="-5913"/>
                  <a:pt x="2122861" y="2695"/>
                  <a:pt x="2274820" y="0"/>
                </a:cubicBezTo>
                <a:cubicBezTo>
                  <a:pt x="2426779" y="-2695"/>
                  <a:pt x="2630156" y="-14709"/>
                  <a:pt x="2847525" y="0"/>
                </a:cubicBezTo>
                <a:cubicBezTo>
                  <a:pt x="2967294" y="-6260"/>
                  <a:pt x="3059704" y="95000"/>
                  <a:pt x="3051055" y="203530"/>
                </a:cubicBezTo>
                <a:cubicBezTo>
                  <a:pt x="3032408" y="333020"/>
                  <a:pt x="3038300" y="525221"/>
                  <a:pt x="3051055" y="712340"/>
                </a:cubicBezTo>
                <a:lnTo>
                  <a:pt x="3051055" y="712340"/>
                </a:lnTo>
                <a:cubicBezTo>
                  <a:pt x="3056293" y="849689"/>
                  <a:pt x="3054178" y="943812"/>
                  <a:pt x="3051055" y="1017629"/>
                </a:cubicBezTo>
                <a:lnTo>
                  <a:pt x="3051055" y="1017625"/>
                </a:lnTo>
                <a:cubicBezTo>
                  <a:pt x="3038352" y="1123560"/>
                  <a:pt x="2962633" y="1220220"/>
                  <a:pt x="2847525" y="1221155"/>
                </a:cubicBezTo>
                <a:cubicBezTo>
                  <a:pt x="2588783" y="1199731"/>
                  <a:pt x="2562800" y="1238633"/>
                  <a:pt x="2322108" y="1221155"/>
                </a:cubicBezTo>
                <a:cubicBezTo>
                  <a:pt x="2081416" y="1203677"/>
                  <a:pt x="1925930" y="1199460"/>
                  <a:pt x="1780928" y="1221155"/>
                </a:cubicBezTo>
                <a:cubicBezTo>
                  <a:pt x="1635926" y="1242850"/>
                  <a:pt x="1385914" y="1229034"/>
                  <a:pt x="1271273" y="1221155"/>
                </a:cubicBezTo>
                <a:cubicBezTo>
                  <a:pt x="1177612" y="1223928"/>
                  <a:pt x="1042626" y="1229124"/>
                  <a:pt x="874636" y="1221155"/>
                </a:cubicBezTo>
                <a:cubicBezTo>
                  <a:pt x="706646" y="1213186"/>
                  <a:pt x="645039" y="1215590"/>
                  <a:pt x="508509" y="1221155"/>
                </a:cubicBezTo>
                <a:lnTo>
                  <a:pt x="508509" y="1221155"/>
                </a:lnTo>
                <a:cubicBezTo>
                  <a:pt x="424558" y="1233847"/>
                  <a:pt x="284283" y="1214682"/>
                  <a:pt x="203530" y="1221155"/>
                </a:cubicBezTo>
                <a:cubicBezTo>
                  <a:pt x="78679" y="1242884"/>
                  <a:pt x="1656" y="1133497"/>
                  <a:pt x="0" y="1017625"/>
                </a:cubicBezTo>
                <a:lnTo>
                  <a:pt x="0" y="1017629"/>
                </a:lnTo>
                <a:cubicBezTo>
                  <a:pt x="-150000" y="1004303"/>
                  <a:pt x="-226557" y="1024924"/>
                  <a:pt x="-340986" y="1023291"/>
                </a:cubicBezTo>
                <a:cubicBezTo>
                  <a:pt x="-184673" y="881628"/>
                  <a:pt x="-71937" y="790424"/>
                  <a:pt x="0" y="712340"/>
                </a:cubicBezTo>
                <a:cubicBezTo>
                  <a:pt x="-22158" y="562084"/>
                  <a:pt x="-8845" y="409807"/>
                  <a:pt x="0" y="203530"/>
                </a:cubicBezTo>
                <a:close/>
              </a:path>
              <a:path w="3051055" h="1221155" stroke="0" extrusionOk="0">
                <a:moveTo>
                  <a:pt x="0" y="203530"/>
                </a:moveTo>
                <a:cubicBezTo>
                  <a:pt x="21732" y="106095"/>
                  <a:pt x="109214" y="-8722"/>
                  <a:pt x="203530" y="0"/>
                </a:cubicBezTo>
                <a:cubicBezTo>
                  <a:pt x="278420" y="-6288"/>
                  <a:pt x="395971" y="8776"/>
                  <a:pt x="508509" y="0"/>
                </a:cubicBezTo>
                <a:lnTo>
                  <a:pt x="508509" y="0"/>
                </a:lnTo>
                <a:cubicBezTo>
                  <a:pt x="670901" y="3198"/>
                  <a:pt x="790725" y="5740"/>
                  <a:pt x="897519" y="0"/>
                </a:cubicBezTo>
                <a:cubicBezTo>
                  <a:pt x="1004313" y="-5740"/>
                  <a:pt x="1153988" y="-18439"/>
                  <a:pt x="1271273" y="0"/>
                </a:cubicBezTo>
                <a:cubicBezTo>
                  <a:pt x="1439017" y="-9138"/>
                  <a:pt x="1650972" y="-11010"/>
                  <a:pt x="1780928" y="0"/>
                </a:cubicBezTo>
                <a:cubicBezTo>
                  <a:pt x="1910884" y="11010"/>
                  <a:pt x="2172323" y="-259"/>
                  <a:pt x="2337870" y="0"/>
                </a:cubicBezTo>
                <a:cubicBezTo>
                  <a:pt x="2503417" y="259"/>
                  <a:pt x="2613528" y="8030"/>
                  <a:pt x="2847525" y="0"/>
                </a:cubicBezTo>
                <a:cubicBezTo>
                  <a:pt x="2951992" y="8441"/>
                  <a:pt x="3046302" y="69266"/>
                  <a:pt x="3051055" y="203530"/>
                </a:cubicBezTo>
                <a:cubicBezTo>
                  <a:pt x="3025748" y="442490"/>
                  <a:pt x="3073762" y="525674"/>
                  <a:pt x="3051055" y="712340"/>
                </a:cubicBezTo>
                <a:lnTo>
                  <a:pt x="3051055" y="712340"/>
                </a:lnTo>
                <a:cubicBezTo>
                  <a:pt x="3040516" y="793255"/>
                  <a:pt x="3051489" y="938447"/>
                  <a:pt x="3051055" y="1017629"/>
                </a:cubicBezTo>
                <a:lnTo>
                  <a:pt x="3051055" y="1017625"/>
                </a:lnTo>
                <a:cubicBezTo>
                  <a:pt x="3063454" y="1109384"/>
                  <a:pt x="2958425" y="1234130"/>
                  <a:pt x="2847525" y="1221155"/>
                </a:cubicBezTo>
                <a:cubicBezTo>
                  <a:pt x="2735121" y="1230446"/>
                  <a:pt x="2494807" y="1219236"/>
                  <a:pt x="2353633" y="1221155"/>
                </a:cubicBezTo>
                <a:cubicBezTo>
                  <a:pt x="2212459" y="1223074"/>
                  <a:pt x="1940367" y="1195830"/>
                  <a:pt x="1812453" y="1221155"/>
                </a:cubicBezTo>
                <a:cubicBezTo>
                  <a:pt x="1684539" y="1246480"/>
                  <a:pt x="1389179" y="1227083"/>
                  <a:pt x="1271273" y="1221155"/>
                </a:cubicBezTo>
                <a:cubicBezTo>
                  <a:pt x="1091354" y="1203723"/>
                  <a:pt x="1038899" y="1228919"/>
                  <a:pt x="882263" y="1221155"/>
                </a:cubicBezTo>
                <a:cubicBezTo>
                  <a:pt x="725627" y="1213392"/>
                  <a:pt x="661675" y="1230670"/>
                  <a:pt x="508509" y="1221155"/>
                </a:cubicBezTo>
                <a:lnTo>
                  <a:pt x="508509" y="1221155"/>
                </a:lnTo>
                <a:cubicBezTo>
                  <a:pt x="404902" y="1220919"/>
                  <a:pt x="330531" y="1220085"/>
                  <a:pt x="203530" y="1221155"/>
                </a:cubicBezTo>
                <a:cubicBezTo>
                  <a:pt x="87349" y="1222695"/>
                  <a:pt x="-24432" y="1142299"/>
                  <a:pt x="0" y="1017625"/>
                </a:cubicBezTo>
                <a:lnTo>
                  <a:pt x="0" y="1017629"/>
                </a:lnTo>
                <a:cubicBezTo>
                  <a:pt x="-86209" y="1023383"/>
                  <a:pt x="-238422" y="1011189"/>
                  <a:pt x="-340986" y="1023291"/>
                </a:cubicBezTo>
                <a:cubicBezTo>
                  <a:pt x="-279320" y="947635"/>
                  <a:pt x="-167165" y="839072"/>
                  <a:pt x="0" y="712340"/>
                </a:cubicBezTo>
                <a:cubicBezTo>
                  <a:pt x="-12708" y="482658"/>
                  <a:pt x="11614" y="397648"/>
                  <a:pt x="0" y="203530"/>
                </a:cubicBezTo>
                <a:close/>
              </a:path>
            </a:pathLst>
          </a:custGeom>
          <a:solidFill>
            <a:srgbClr val="FFCD2D">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1442126973">
                  <a:prstGeom prst="wedgeRoundRectCallout">
                    <a:avLst>
                      <a:gd name="adj1" fmla="val -61176"/>
                      <a:gd name="adj2" fmla="val 33797"/>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Which digital tools were used or could be recommended?</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Zoom, mirror</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Information systems and maps </a:t>
            </a:r>
          </a:p>
          <a:p>
            <a:pPr marL="171450" indent="-171450">
              <a:buFont typeface="Arial" panose="020B0604020202020204" pitchFamily="34" charset="0"/>
              <a:buChar char="•"/>
            </a:pPr>
            <a:r>
              <a:rPr lang="en-US" sz="1000">
                <a:solidFill>
                  <a:schemeClr val="tx1">
                    <a:lumMod val="75000"/>
                    <a:lumOff val="25000"/>
                  </a:schemeClr>
                </a:solidFill>
                <a:latin typeface="Arial" panose="020B0604020202020204" pitchFamily="34" charset="0"/>
                <a:cs typeface="Arial" panose="020B0604020202020204" pitchFamily="34" charset="0"/>
              </a:rPr>
              <a:t>Sharing software licenses with participants</a:t>
            </a:r>
          </a:p>
        </p:txBody>
      </p:sp>
      <p:sp>
        <p:nvSpPr>
          <p:cNvPr id="31" name="Textfeld 30">
            <a:extLst>
              <a:ext uri="{FF2B5EF4-FFF2-40B4-BE49-F238E27FC236}">
                <a16:creationId xmlns:a16="http://schemas.microsoft.com/office/drawing/2014/main" id="{FE461436-24C9-5E64-A148-ADF746D415F2}"/>
              </a:ext>
            </a:extLst>
          </p:cNvPr>
          <p:cNvSpPr txBox="1"/>
          <p:nvPr/>
        </p:nvSpPr>
        <p:spPr>
          <a:xfrm>
            <a:off x="625121" y="2550263"/>
            <a:ext cx="60800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lumMod val="65000"/>
                    <a:lumOff val="35000"/>
                  </a:schemeClr>
                </a:solidFill>
                <a:latin typeface="Arial" panose="020B0604020202020204" pitchFamily="34" charset="0"/>
                <a:cs typeface="Arial" panose="020B0604020202020204" pitchFamily="34" charset="0"/>
              </a:rPr>
              <a:t>Structure of the training </a:t>
            </a:r>
            <a:endParaRPr kumimoji="0" lang="en-US" sz="18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FBA22FEE-074B-F711-150C-EB181CD3E988}"/>
              </a:ext>
            </a:extLst>
          </p:cNvPr>
          <p:cNvSpPr txBox="1"/>
          <p:nvPr/>
        </p:nvSpPr>
        <p:spPr>
          <a:xfrm>
            <a:off x="4758789" y="2536603"/>
            <a:ext cx="60800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lumMod val="65000"/>
                    <a:lumOff val="35000"/>
                  </a:schemeClr>
                </a:solidFill>
                <a:latin typeface="Arial" panose="020B0604020202020204" pitchFamily="34" charset="0"/>
                <a:cs typeface="Arial" panose="020B0604020202020204" pitchFamily="34" charset="0"/>
              </a:rPr>
              <a:t>Discussion </a:t>
            </a:r>
            <a:endParaRPr kumimoji="0" lang="en-US" sz="18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665F5CA9-B4A1-4F9E-9DDC-80C98A001449}"/>
              </a:ext>
            </a:extLst>
          </p:cNvPr>
          <p:cNvSpPr/>
          <p:nvPr/>
        </p:nvSpPr>
        <p:spPr>
          <a:xfrm>
            <a:off x="680583" y="5432384"/>
            <a:ext cx="384352" cy="342900"/>
          </a:xfrm>
          <a:prstGeom prst="ellipse">
            <a:avLst/>
          </a:prstGeom>
          <a:solidFill>
            <a:srgbClr val="B2DBDE"/>
          </a:solidFill>
          <a:ln>
            <a:solidFill>
              <a:srgbClr val="B2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4</a:t>
            </a:r>
          </a:p>
        </p:txBody>
      </p:sp>
      <p:sp>
        <p:nvSpPr>
          <p:cNvPr id="22" name="Textfeld 21">
            <a:extLst>
              <a:ext uri="{FF2B5EF4-FFF2-40B4-BE49-F238E27FC236}">
                <a16:creationId xmlns:a16="http://schemas.microsoft.com/office/drawing/2014/main" id="{EC39DE01-90CE-CDC8-4DA1-440150B75AFF}"/>
              </a:ext>
            </a:extLst>
          </p:cNvPr>
          <p:cNvSpPr txBox="1"/>
          <p:nvPr/>
        </p:nvSpPr>
        <p:spPr>
          <a:xfrm>
            <a:off x="2495079" y="1219301"/>
            <a:ext cx="7201840"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SLE Training: Climate Change Adaptation (CCA) - </a:t>
            </a:r>
            <a:r>
              <a:rPr kumimoji="0" lang="de-DE"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SLE, </a:t>
            </a:r>
            <a:r>
              <a:rPr kumimoji="0" lang="de-DE" sz="1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Humbold</a:t>
            </a:r>
            <a:r>
              <a:rPr kumimoji="0" lang="de-DE"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-Universität zu Berlin</a:t>
            </a:r>
            <a:br>
              <a:rPr kumimoji="0" lang="de-DE"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e-D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Speaker: </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Susanne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Beurton</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&amp; Margitta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Minah</a:t>
            </a:r>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feld 36">
            <a:extLst>
              <a:ext uri="{FF2B5EF4-FFF2-40B4-BE49-F238E27FC236}">
                <a16:creationId xmlns:a16="http://schemas.microsoft.com/office/drawing/2014/main" id="{44DD18ED-215A-1920-C9DA-F965671FBEDB}"/>
              </a:ext>
            </a:extLst>
          </p:cNvPr>
          <p:cNvSpPr txBox="1"/>
          <p:nvPr/>
        </p:nvSpPr>
        <p:spPr>
          <a:xfrm>
            <a:off x="8368643" y="5063944"/>
            <a:ext cx="3295005" cy="1323439"/>
          </a:xfrm>
          <a:prstGeom prst="rect">
            <a:avLst/>
          </a:prstGeom>
          <a:solidFill>
            <a:schemeClr val="bg1"/>
          </a:solidFill>
          <a:ln w="12700">
            <a:solidFill>
              <a:schemeClr val="tx1"/>
            </a:solidFill>
            <a:prstDash val="lgDashDot"/>
          </a:ln>
        </p:spPr>
        <p:txBody>
          <a:bodyPr wrap="square" rtlCol="0">
            <a:spAutoFit/>
          </a:bodyPr>
          <a:lstStyle>
            <a:defPPr>
              <a:defRPr lang="de-DE"/>
            </a:defPPr>
            <a:lvl1pPr marL="0" algn="l" defTabSz="804565" rtl="0" eaLnBrk="1" latinLnBrk="0" hangingPunct="1">
              <a:defRPr sz="1584" kern="1200">
                <a:solidFill>
                  <a:schemeClr val="tx1"/>
                </a:solidFill>
                <a:latin typeface="+mn-lt"/>
                <a:ea typeface="+mn-ea"/>
                <a:cs typeface="+mn-cs"/>
              </a:defRPr>
            </a:lvl1pPr>
            <a:lvl2pPr marL="402282" algn="l" defTabSz="804565" rtl="0" eaLnBrk="1" latinLnBrk="0" hangingPunct="1">
              <a:defRPr sz="1584" kern="1200">
                <a:solidFill>
                  <a:schemeClr val="tx1"/>
                </a:solidFill>
                <a:latin typeface="+mn-lt"/>
                <a:ea typeface="+mn-ea"/>
                <a:cs typeface="+mn-cs"/>
              </a:defRPr>
            </a:lvl2pPr>
            <a:lvl3pPr marL="804565" algn="l" defTabSz="804565" rtl="0" eaLnBrk="1" latinLnBrk="0" hangingPunct="1">
              <a:defRPr sz="1584" kern="1200">
                <a:solidFill>
                  <a:schemeClr val="tx1"/>
                </a:solidFill>
                <a:latin typeface="+mn-lt"/>
                <a:ea typeface="+mn-ea"/>
                <a:cs typeface="+mn-cs"/>
              </a:defRPr>
            </a:lvl3pPr>
            <a:lvl4pPr marL="1206848" algn="l" defTabSz="804565" rtl="0" eaLnBrk="1" latinLnBrk="0" hangingPunct="1">
              <a:defRPr sz="1584" kern="1200">
                <a:solidFill>
                  <a:schemeClr val="tx1"/>
                </a:solidFill>
                <a:latin typeface="+mn-lt"/>
                <a:ea typeface="+mn-ea"/>
                <a:cs typeface="+mn-cs"/>
              </a:defRPr>
            </a:lvl4pPr>
            <a:lvl5pPr marL="1609131" algn="l" defTabSz="804565" rtl="0" eaLnBrk="1" latinLnBrk="0" hangingPunct="1">
              <a:defRPr sz="1584" kern="1200">
                <a:solidFill>
                  <a:schemeClr val="tx1"/>
                </a:solidFill>
                <a:latin typeface="+mn-lt"/>
                <a:ea typeface="+mn-ea"/>
                <a:cs typeface="+mn-cs"/>
              </a:defRPr>
            </a:lvl5pPr>
            <a:lvl6pPr marL="2011413" algn="l" defTabSz="804565" rtl="0" eaLnBrk="1" latinLnBrk="0" hangingPunct="1">
              <a:defRPr sz="1584" kern="1200">
                <a:solidFill>
                  <a:schemeClr val="tx1"/>
                </a:solidFill>
                <a:latin typeface="+mn-lt"/>
                <a:ea typeface="+mn-ea"/>
                <a:cs typeface="+mn-cs"/>
              </a:defRPr>
            </a:lvl6pPr>
            <a:lvl7pPr marL="2413695" algn="l" defTabSz="804565" rtl="0" eaLnBrk="1" latinLnBrk="0" hangingPunct="1">
              <a:defRPr sz="1584" kern="1200">
                <a:solidFill>
                  <a:schemeClr val="tx1"/>
                </a:solidFill>
                <a:latin typeface="+mn-lt"/>
                <a:ea typeface="+mn-ea"/>
                <a:cs typeface="+mn-cs"/>
              </a:defRPr>
            </a:lvl7pPr>
            <a:lvl8pPr marL="2815978" algn="l" defTabSz="804565" rtl="0" eaLnBrk="1" latinLnBrk="0" hangingPunct="1">
              <a:defRPr sz="1584" kern="1200">
                <a:solidFill>
                  <a:schemeClr val="tx1"/>
                </a:solidFill>
                <a:latin typeface="+mn-lt"/>
                <a:ea typeface="+mn-ea"/>
                <a:cs typeface="+mn-cs"/>
              </a:defRPr>
            </a:lvl8pPr>
            <a:lvl9pPr marL="3218261" algn="l" defTabSz="804565" rtl="0" eaLnBrk="1" latinLnBrk="0" hangingPunct="1">
              <a:defRPr sz="1584" kern="1200">
                <a:solidFill>
                  <a:schemeClr val="tx1"/>
                </a:solidFill>
                <a:latin typeface="+mn-lt"/>
                <a:ea typeface="+mn-ea"/>
                <a:cs typeface="+mn-cs"/>
              </a:defRPr>
            </a:lvl9pPr>
          </a:lstStyle>
          <a:p>
            <a:r>
              <a:rPr lang="de-DE" sz="1000" b="1" err="1">
                <a:latin typeface="Arial"/>
                <a:cs typeface="Arial"/>
              </a:rPr>
              <a:t>Recommendations</a:t>
            </a:r>
            <a:r>
              <a:rPr lang="de-DE" sz="1000" b="1">
                <a:latin typeface="Arial"/>
                <a:cs typeface="Arial"/>
              </a:rPr>
              <a:t> </a:t>
            </a:r>
            <a:r>
              <a:rPr lang="de-DE" sz="1000" b="1" err="1">
                <a:latin typeface="Arial"/>
                <a:cs typeface="Arial"/>
              </a:rPr>
              <a:t>of</a:t>
            </a:r>
            <a:r>
              <a:rPr lang="de-DE" sz="1000" b="1">
                <a:latin typeface="Arial"/>
                <a:cs typeface="Arial"/>
              </a:rPr>
              <a:t> KAIPTC: </a:t>
            </a:r>
          </a:p>
          <a:p>
            <a:pPr marL="171450" indent="-171450">
              <a:buFontTx/>
              <a:buChar char="-"/>
            </a:pPr>
            <a:r>
              <a:rPr lang="de-DE" sz="1000" err="1">
                <a:latin typeface="Arial"/>
                <a:cs typeface="Arial"/>
              </a:rPr>
              <a:t>Combination</a:t>
            </a:r>
            <a:r>
              <a:rPr lang="de-DE" sz="1000">
                <a:latin typeface="Arial"/>
                <a:cs typeface="Arial"/>
              </a:rPr>
              <a:t> </a:t>
            </a:r>
            <a:r>
              <a:rPr lang="de-DE" sz="1000" err="1">
                <a:latin typeface="Arial"/>
                <a:cs typeface="Arial"/>
              </a:rPr>
              <a:t>of</a:t>
            </a:r>
            <a:r>
              <a:rPr lang="de-DE" sz="1000">
                <a:latin typeface="Arial"/>
                <a:cs typeface="Arial"/>
              </a:rPr>
              <a:t> </a:t>
            </a:r>
            <a:r>
              <a:rPr lang="de-DE" sz="1000" err="1">
                <a:latin typeface="Arial"/>
                <a:cs typeface="Arial"/>
              </a:rPr>
              <a:t>e-learning</a:t>
            </a:r>
            <a:r>
              <a:rPr lang="de-DE" sz="1000">
                <a:latin typeface="Arial"/>
                <a:cs typeface="Arial"/>
              </a:rPr>
              <a:t> and </a:t>
            </a:r>
            <a:r>
              <a:rPr lang="de-DE" sz="1000" err="1">
                <a:latin typeface="Arial"/>
                <a:cs typeface="Arial"/>
              </a:rPr>
              <a:t>learning</a:t>
            </a:r>
            <a:r>
              <a:rPr lang="de-DE" sz="1000">
                <a:latin typeface="Arial"/>
                <a:cs typeface="Arial"/>
              </a:rPr>
              <a:t> on-site </a:t>
            </a:r>
            <a:r>
              <a:rPr lang="de-DE" sz="1000" err="1">
                <a:latin typeface="Arial"/>
                <a:cs typeface="Arial"/>
              </a:rPr>
              <a:t>to</a:t>
            </a:r>
            <a:r>
              <a:rPr lang="de-DE" sz="1000">
                <a:latin typeface="Arial"/>
                <a:cs typeface="Arial"/>
              </a:rPr>
              <a:t> </a:t>
            </a:r>
            <a:r>
              <a:rPr lang="de-DE" sz="1000" err="1">
                <a:latin typeface="Arial"/>
                <a:cs typeface="Arial"/>
              </a:rPr>
              <a:t>assist</a:t>
            </a:r>
            <a:r>
              <a:rPr lang="de-DE" sz="1000">
                <a:latin typeface="Arial"/>
                <a:cs typeface="Arial"/>
              </a:rPr>
              <a:t> </a:t>
            </a:r>
            <a:r>
              <a:rPr lang="de-DE" sz="1000" err="1">
                <a:latin typeface="Arial"/>
                <a:cs typeface="Arial"/>
              </a:rPr>
              <a:t>contextualization</a:t>
            </a:r>
            <a:endParaRPr lang="de-DE" sz="1000">
              <a:latin typeface="Arial"/>
              <a:cs typeface="Arial"/>
            </a:endParaRPr>
          </a:p>
          <a:p>
            <a:pPr marL="171450" indent="-171450">
              <a:buFontTx/>
              <a:buChar char="-"/>
            </a:pPr>
            <a:r>
              <a:rPr lang="de-DE" sz="1000" err="1">
                <a:latin typeface="Arial"/>
                <a:cs typeface="Arial"/>
              </a:rPr>
              <a:t>Collect</a:t>
            </a:r>
            <a:r>
              <a:rPr lang="de-DE" sz="1000">
                <a:latin typeface="Arial"/>
                <a:cs typeface="Arial"/>
              </a:rPr>
              <a:t> initial </a:t>
            </a:r>
            <a:r>
              <a:rPr lang="de-DE" sz="1000" err="1">
                <a:latin typeface="Arial"/>
                <a:cs typeface="Arial"/>
              </a:rPr>
              <a:t>feedback</a:t>
            </a:r>
            <a:r>
              <a:rPr lang="de-DE" sz="1000">
                <a:latin typeface="Arial"/>
                <a:cs typeface="Arial"/>
              </a:rPr>
              <a:t> </a:t>
            </a:r>
            <a:r>
              <a:rPr lang="de-DE" sz="1000" err="1">
                <a:latin typeface="Arial"/>
                <a:cs typeface="Arial"/>
              </a:rPr>
              <a:t>to</a:t>
            </a:r>
            <a:r>
              <a:rPr lang="de-DE" sz="1000">
                <a:latin typeface="Arial"/>
                <a:cs typeface="Arial"/>
              </a:rPr>
              <a:t> review and </a:t>
            </a:r>
            <a:r>
              <a:rPr lang="de-DE" sz="1000" err="1">
                <a:latin typeface="Arial"/>
                <a:cs typeface="Arial"/>
              </a:rPr>
              <a:t>adapt</a:t>
            </a:r>
            <a:r>
              <a:rPr lang="de-DE" sz="1000">
                <a:latin typeface="Arial"/>
                <a:cs typeface="Arial"/>
              </a:rPr>
              <a:t> </a:t>
            </a:r>
            <a:r>
              <a:rPr lang="de-DE" sz="1000" err="1">
                <a:latin typeface="Arial"/>
                <a:cs typeface="Arial"/>
              </a:rPr>
              <a:t>early</a:t>
            </a:r>
            <a:r>
              <a:rPr lang="de-DE" sz="1000">
                <a:latin typeface="Arial"/>
                <a:cs typeface="Arial"/>
              </a:rPr>
              <a:t> on </a:t>
            </a:r>
          </a:p>
          <a:p>
            <a:pPr marL="171450" indent="-171450">
              <a:buFontTx/>
              <a:buChar char="-"/>
            </a:pPr>
            <a:r>
              <a:rPr lang="de-DE" sz="1000" err="1">
                <a:latin typeface="Arial"/>
                <a:cs typeface="Arial"/>
              </a:rPr>
              <a:t>Integrate</a:t>
            </a:r>
            <a:r>
              <a:rPr lang="de-DE" sz="1000">
                <a:latin typeface="Arial"/>
                <a:cs typeface="Arial"/>
              </a:rPr>
              <a:t> </a:t>
            </a:r>
            <a:r>
              <a:rPr lang="de-DE" sz="1000" err="1">
                <a:latin typeface="Arial"/>
                <a:cs typeface="Arial"/>
              </a:rPr>
              <a:t>current</a:t>
            </a:r>
            <a:r>
              <a:rPr lang="de-DE" sz="1000">
                <a:latin typeface="Arial"/>
                <a:cs typeface="Arial"/>
              </a:rPr>
              <a:t> </a:t>
            </a:r>
            <a:r>
              <a:rPr lang="de-DE" sz="1000" err="1">
                <a:latin typeface="Arial"/>
                <a:cs typeface="Arial"/>
              </a:rPr>
              <a:t>research</a:t>
            </a:r>
            <a:endParaRPr lang="de-DE" sz="1000">
              <a:latin typeface="Arial"/>
              <a:cs typeface="Arial"/>
            </a:endParaRPr>
          </a:p>
          <a:p>
            <a:pPr marL="171450" indent="-171450">
              <a:buFontTx/>
              <a:buChar char="-"/>
            </a:pPr>
            <a:r>
              <a:rPr lang="de-DE" sz="1000" err="1">
                <a:latin typeface="Arial"/>
                <a:cs typeface="Arial"/>
              </a:rPr>
              <a:t>Evaluate</a:t>
            </a:r>
            <a:r>
              <a:rPr lang="de-DE" sz="1000">
                <a:latin typeface="Arial"/>
                <a:cs typeface="Arial"/>
              </a:rPr>
              <a:t> </a:t>
            </a:r>
            <a:r>
              <a:rPr lang="de-DE" sz="1000" err="1">
                <a:latin typeface="Arial"/>
                <a:cs typeface="Arial"/>
              </a:rPr>
              <a:t>once</a:t>
            </a:r>
            <a:r>
              <a:rPr lang="de-DE" sz="1000">
                <a:latin typeface="Arial"/>
                <a:cs typeface="Arial"/>
              </a:rPr>
              <a:t> </a:t>
            </a:r>
            <a:r>
              <a:rPr lang="de-DE" sz="1000" err="1">
                <a:latin typeface="Arial"/>
                <a:cs typeface="Arial"/>
              </a:rPr>
              <a:t>again</a:t>
            </a:r>
            <a:r>
              <a:rPr lang="de-DE" sz="1000">
                <a:latin typeface="Arial"/>
                <a:cs typeface="Arial"/>
              </a:rPr>
              <a:t> after 3 </a:t>
            </a:r>
            <a:r>
              <a:rPr lang="de-DE" sz="1000" err="1">
                <a:latin typeface="Arial"/>
                <a:cs typeface="Arial"/>
              </a:rPr>
              <a:t>to</a:t>
            </a:r>
            <a:r>
              <a:rPr lang="de-DE" sz="1000">
                <a:latin typeface="Arial"/>
                <a:cs typeface="Arial"/>
              </a:rPr>
              <a:t> 6 </a:t>
            </a:r>
            <a:r>
              <a:rPr lang="de-DE" sz="1000" err="1">
                <a:latin typeface="Arial"/>
                <a:cs typeface="Arial"/>
              </a:rPr>
              <a:t>months</a:t>
            </a:r>
            <a:r>
              <a:rPr lang="de-DE" sz="1000">
                <a:latin typeface="Arial"/>
                <a:cs typeface="Arial"/>
              </a:rPr>
              <a:t> </a:t>
            </a:r>
            <a:r>
              <a:rPr lang="de-DE" sz="1000" err="1">
                <a:latin typeface="Arial"/>
                <a:cs typeface="Arial"/>
              </a:rPr>
              <a:t>to</a:t>
            </a:r>
            <a:r>
              <a:rPr lang="de-DE" sz="1000">
                <a:latin typeface="Arial"/>
                <a:cs typeface="Arial"/>
              </a:rPr>
              <a:t> track </a:t>
            </a:r>
            <a:r>
              <a:rPr lang="de-DE" sz="1000" err="1">
                <a:latin typeface="Arial"/>
                <a:cs typeface="Arial"/>
              </a:rPr>
              <a:t>transfer</a:t>
            </a:r>
            <a:r>
              <a:rPr lang="de-DE" sz="1000">
                <a:latin typeface="Arial"/>
                <a:cs typeface="Arial"/>
              </a:rPr>
              <a:t> and </a:t>
            </a:r>
            <a:r>
              <a:rPr lang="de-DE" sz="1000" err="1">
                <a:latin typeface="Arial"/>
                <a:cs typeface="Arial"/>
              </a:rPr>
              <a:t>long</a:t>
            </a:r>
            <a:r>
              <a:rPr lang="de-DE" sz="1000">
                <a:latin typeface="Arial"/>
                <a:cs typeface="Arial"/>
              </a:rPr>
              <a:t> </a:t>
            </a:r>
            <a:r>
              <a:rPr lang="de-DE" sz="1000" err="1">
                <a:latin typeface="Arial"/>
                <a:cs typeface="Arial"/>
              </a:rPr>
              <a:t>lasting</a:t>
            </a:r>
            <a:r>
              <a:rPr lang="de-DE" sz="1000">
                <a:latin typeface="Arial"/>
                <a:cs typeface="Arial"/>
              </a:rPr>
              <a:t> </a:t>
            </a:r>
            <a:r>
              <a:rPr lang="de-DE" sz="1000" err="1">
                <a:latin typeface="Arial"/>
                <a:cs typeface="Arial"/>
              </a:rPr>
              <a:t>learning</a:t>
            </a:r>
            <a:r>
              <a:rPr lang="de-DE" sz="1000">
                <a:latin typeface="Arial"/>
                <a:cs typeface="Arial"/>
              </a:rPr>
              <a:t> </a:t>
            </a:r>
            <a:r>
              <a:rPr lang="de-DE" sz="1000" err="1">
                <a:latin typeface="Arial"/>
                <a:cs typeface="Arial"/>
              </a:rPr>
              <a:t>effects</a:t>
            </a:r>
            <a:endParaRPr lang="de-DE" sz="1000">
              <a:latin typeface="Arial"/>
              <a:cs typeface="Arial"/>
            </a:endParaRPr>
          </a:p>
          <a:p>
            <a:pPr marL="171450" indent="-171450">
              <a:buFontTx/>
              <a:buChar char="-"/>
            </a:pPr>
            <a:r>
              <a:rPr lang="de-DE" sz="1000" err="1">
                <a:latin typeface="Arial"/>
                <a:cs typeface="Arial"/>
              </a:rPr>
              <a:t>Assess</a:t>
            </a:r>
            <a:r>
              <a:rPr lang="de-DE" sz="1000">
                <a:latin typeface="Arial"/>
                <a:cs typeface="Arial"/>
              </a:rPr>
              <a:t> </a:t>
            </a:r>
            <a:r>
              <a:rPr lang="de-DE" sz="1000" err="1">
                <a:latin typeface="Arial"/>
                <a:cs typeface="Arial"/>
              </a:rPr>
              <a:t>impact</a:t>
            </a:r>
            <a:r>
              <a:rPr lang="de-DE" sz="1000">
                <a:latin typeface="Arial"/>
                <a:cs typeface="Arial"/>
              </a:rPr>
              <a:t> </a:t>
            </a:r>
            <a:r>
              <a:rPr lang="de-DE" sz="1000" err="1">
                <a:latin typeface="Arial"/>
                <a:cs typeface="Arial"/>
              </a:rPr>
              <a:t>of</a:t>
            </a:r>
            <a:r>
              <a:rPr lang="de-DE" sz="1000">
                <a:latin typeface="Arial"/>
                <a:cs typeface="Arial"/>
              </a:rPr>
              <a:t> </a:t>
            </a:r>
            <a:r>
              <a:rPr lang="de-DE" sz="1000" err="1">
                <a:latin typeface="Arial"/>
                <a:cs typeface="Arial"/>
              </a:rPr>
              <a:t>the</a:t>
            </a:r>
            <a:r>
              <a:rPr lang="de-DE" sz="1000">
                <a:latin typeface="Arial"/>
                <a:cs typeface="Arial"/>
              </a:rPr>
              <a:t> </a:t>
            </a:r>
            <a:r>
              <a:rPr lang="de-DE" sz="1000" err="1">
                <a:latin typeface="Arial"/>
                <a:cs typeface="Arial"/>
              </a:rPr>
              <a:t>training</a:t>
            </a:r>
            <a:r>
              <a:rPr lang="de-DE" sz="1000">
                <a:latin typeface="Arial"/>
                <a:cs typeface="Arial"/>
              </a:rPr>
              <a:t> on-site after 1 </a:t>
            </a:r>
            <a:r>
              <a:rPr lang="de-DE" sz="1000" err="1">
                <a:latin typeface="Arial"/>
                <a:cs typeface="Arial"/>
              </a:rPr>
              <a:t>year</a:t>
            </a:r>
            <a:endParaRPr lang="de-DE" sz="1000">
              <a:latin typeface="Arial"/>
              <a:cs typeface="Arial"/>
            </a:endParaRPr>
          </a:p>
        </p:txBody>
      </p:sp>
      <p:sp>
        <p:nvSpPr>
          <p:cNvPr id="24" name="Sprechblase: rechteckig mit abgerundeten Ecken 23">
            <a:extLst>
              <a:ext uri="{FF2B5EF4-FFF2-40B4-BE49-F238E27FC236}">
                <a16:creationId xmlns:a16="http://schemas.microsoft.com/office/drawing/2014/main" id="{99CB27BD-2F37-C3CB-6320-EF87CD48B38C}"/>
              </a:ext>
            </a:extLst>
          </p:cNvPr>
          <p:cNvSpPr/>
          <p:nvPr/>
        </p:nvSpPr>
        <p:spPr>
          <a:xfrm>
            <a:off x="8368643" y="2795937"/>
            <a:ext cx="3236551" cy="799796"/>
          </a:xfrm>
          <a:custGeom>
            <a:avLst/>
            <a:gdLst>
              <a:gd name="connsiteX0" fmla="*/ 0 w 3236551"/>
              <a:gd name="connsiteY0" fmla="*/ 133302 h 799796"/>
              <a:gd name="connsiteX1" fmla="*/ 133302 w 3236551"/>
              <a:gd name="connsiteY1" fmla="*/ 0 h 799796"/>
              <a:gd name="connsiteX2" fmla="*/ 718197 w 3236551"/>
              <a:gd name="connsiteY2" fmla="*/ 0 h 799796"/>
              <a:gd name="connsiteX3" fmla="*/ 1320640 w 3236551"/>
              <a:gd name="connsiteY3" fmla="*/ 0 h 799796"/>
              <a:gd name="connsiteX4" fmla="*/ 1887988 w 3236551"/>
              <a:gd name="connsiteY4" fmla="*/ 0 h 799796"/>
              <a:gd name="connsiteX5" fmla="*/ 1887988 w 3236551"/>
              <a:gd name="connsiteY5" fmla="*/ 0 h 799796"/>
              <a:gd name="connsiteX6" fmla="*/ 2308740 w 3236551"/>
              <a:gd name="connsiteY6" fmla="*/ 0 h 799796"/>
              <a:gd name="connsiteX7" fmla="*/ 2697126 w 3236551"/>
              <a:gd name="connsiteY7" fmla="*/ 0 h 799796"/>
              <a:gd name="connsiteX8" fmla="*/ 3103249 w 3236551"/>
              <a:gd name="connsiteY8" fmla="*/ 0 h 799796"/>
              <a:gd name="connsiteX9" fmla="*/ 3236551 w 3236551"/>
              <a:gd name="connsiteY9" fmla="*/ 133302 h 799796"/>
              <a:gd name="connsiteX10" fmla="*/ 3236551 w 3236551"/>
              <a:gd name="connsiteY10" fmla="*/ 133299 h 799796"/>
              <a:gd name="connsiteX11" fmla="*/ 3458643 w 3236551"/>
              <a:gd name="connsiteY11" fmla="*/ 239563 h 799796"/>
              <a:gd name="connsiteX12" fmla="*/ 3236551 w 3236551"/>
              <a:gd name="connsiteY12" fmla="*/ 333248 h 799796"/>
              <a:gd name="connsiteX13" fmla="*/ 3236551 w 3236551"/>
              <a:gd name="connsiteY13" fmla="*/ 666494 h 799796"/>
              <a:gd name="connsiteX14" fmla="*/ 3103249 w 3236551"/>
              <a:gd name="connsiteY14" fmla="*/ 799796 h 799796"/>
              <a:gd name="connsiteX15" fmla="*/ 2697126 w 3236551"/>
              <a:gd name="connsiteY15" fmla="*/ 799796 h 799796"/>
              <a:gd name="connsiteX16" fmla="*/ 2284466 w 3236551"/>
              <a:gd name="connsiteY16" fmla="*/ 799796 h 799796"/>
              <a:gd name="connsiteX17" fmla="*/ 1887988 w 3236551"/>
              <a:gd name="connsiteY17" fmla="*/ 799796 h 799796"/>
              <a:gd name="connsiteX18" fmla="*/ 1887988 w 3236551"/>
              <a:gd name="connsiteY18" fmla="*/ 799796 h 799796"/>
              <a:gd name="connsiteX19" fmla="*/ 1355733 w 3236551"/>
              <a:gd name="connsiteY19" fmla="*/ 799796 h 799796"/>
              <a:gd name="connsiteX20" fmla="*/ 805932 w 3236551"/>
              <a:gd name="connsiteY20" fmla="*/ 799796 h 799796"/>
              <a:gd name="connsiteX21" fmla="*/ 133302 w 3236551"/>
              <a:gd name="connsiteY21" fmla="*/ 799796 h 799796"/>
              <a:gd name="connsiteX22" fmla="*/ 0 w 3236551"/>
              <a:gd name="connsiteY22" fmla="*/ 666494 h 799796"/>
              <a:gd name="connsiteX23" fmla="*/ 0 w 3236551"/>
              <a:gd name="connsiteY23" fmla="*/ 333248 h 799796"/>
              <a:gd name="connsiteX24" fmla="*/ 0 w 3236551"/>
              <a:gd name="connsiteY24" fmla="*/ 133299 h 799796"/>
              <a:gd name="connsiteX25" fmla="*/ 0 w 3236551"/>
              <a:gd name="connsiteY25" fmla="*/ 133299 h 799796"/>
              <a:gd name="connsiteX26" fmla="*/ 0 w 3236551"/>
              <a:gd name="connsiteY26" fmla="*/ 133302 h 79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6551" h="799796" fill="none" extrusionOk="0">
                <a:moveTo>
                  <a:pt x="0" y="133302"/>
                </a:moveTo>
                <a:cubicBezTo>
                  <a:pt x="-7756" y="62848"/>
                  <a:pt x="63381" y="-4496"/>
                  <a:pt x="133302" y="0"/>
                </a:cubicBezTo>
                <a:cubicBezTo>
                  <a:pt x="376132" y="-17866"/>
                  <a:pt x="460450" y="-922"/>
                  <a:pt x="718197" y="0"/>
                </a:cubicBezTo>
                <a:cubicBezTo>
                  <a:pt x="975945" y="922"/>
                  <a:pt x="1029534" y="-13304"/>
                  <a:pt x="1320640" y="0"/>
                </a:cubicBezTo>
                <a:cubicBezTo>
                  <a:pt x="1611746" y="13304"/>
                  <a:pt x="1665622" y="10225"/>
                  <a:pt x="1887988" y="0"/>
                </a:cubicBezTo>
                <a:lnTo>
                  <a:pt x="1887988" y="0"/>
                </a:lnTo>
                <a:cubicBezTo>
                  <a:pt x="1996850" y="-13480"/>
                  <a:pt x="2200647" y="-8463"/>
                  <a:pt x="2308740" y="0"/>
                </a:cubicBezTo>
                <a:cubicBezTo>
                  <a:pt x="2416833" y="8463"/>
                  <a:pt x="2542835" y="-18103"/>
                  <a:pt x="2697126" y="0"/>
                </a:cubicBezTo>
                <a:cubicBezTo>
                  <a:pt x="2875458" y="10932"/>
                  <a:pt x="2999376" y="3639"/>
                  <a:pt x="3103249" y="0"/>
                </a:cubicBezTo>
                <a:cubicBezTo>
                  <a:pt x="3179191" y="-1974"/>
                  <a:pt x="3238837" y="60706"/>
                  <a:pt x="3236551" y="133302"/>
                </a:cubicBezTo>
                <a:lnTo>
                  <a:pt x="3236551" y="133299"/>
                </a:lnTo>
                <a:cubicBezTo>
                  <a:pt x="3290427" y="155367"/>
                  <a:pt x="3386130" y="201564"/>
                  <a:pt x="3458643" y="239563"/>
                </a:cubicBezTo>
                <a:cubicBezTo>
                  <a:pt x="3354490" y="293506"/>
                  <a:pt x="3308777" y="300985"/>
                  <a:pt x="3236551" y="333248"/>
                </a:cubicBezTo>
                <a:cubicBezTo>
                  <a:pt x="3244658" y="454222"/>
                  <a:pt x="3240709" y="592695"/>
                  <a:pt x="3236551" y="666494"/>
                </a:cubicBezTo>
                <a:cubicBezTo>
                  <a:pt x="3232141" y="740243"/>
                  <a:pt x="3175626" y="785950"/>
                  <a:pt x="3103249" y="799796"/>
                </a:cubicBezTo>
                <a:cubicBezTo>
                  <a:pt x="2902109" y="817914"/>
                  <a:pt x="2853740" y="818802"/>
                  <a:pt x="2697126" y="799796"/>
                </a:cubicBezTo>
                <a:cubicBezTo>
                  <a:pt x="2572875" y="797255"/>
                  <a:pt x="2407058" y="791997"/>
                  <a:pt x="2284466" y="799796"/>
                </a:cubicBezTo>
                <a:cubicBezTo>
                  <a:pt x="2161874" y="807595"/>
                  <a:pt x="2005913" y="781436"/>
                  <a:pt x="1887988" y="799796"/>
                </a:cubicBezTo>
                <a:lnTo>
                  <a:pt x="1887988" y="799796"/>
                </a:lnTo>
                <a:cubicBezTo>
                  <a:pt x="1747035" y="820149"/>
                  <a:pt x="1602833" y="811331"/>
                  <a:pt x="1355733" y="799796"/>
                </a:cubicBezTo>
                <a:cubicBezTo>
                  <a:pt x="1108633" y="788261"/>
                  <a:pt x="947907" y="809282"/>
                  <a:pt x="805932" y="799796"/>
                </a:cubicBezTo>
                <a:cubicBezTo>
                  <a:pt x="663957" y="790310"/>
                  <a:pt x="379850" y="830067"/>
                  <a:pt x="133302" y="799796"/>
                </a:cubicBezTo>
                <a:cubicBezTo>
                  <a:pt x="57002" y="791169"/>
                  <a:pt x="66" y="736992"/>
                  <a:pt x="0" y="666494"/>
                </a:cubicBezTo>
                <a:cubicBezTo>
                  <a:pt x="-12005" y="502273"/>
                  <a:pt x="14629" y="402032"/>
                  <a:pt x="0" y="333248"/>
                </a:cubicBezTo>
                <a:cubicBezTo>
                  <a:pt x="-6809" y="277871"/>
                  <a:pt x="-5099" y="190862"/>
                  <a:pt x="0" y="133299"/>
                </a:cubicBezTo>
                <a:lnTo>
                  <a:pt x="0" y="133299"/>
                </a:lnTo>
                <a:lnTo>
                  <a:pt x="0" y="133302"/>
                </a:lnTo>
                <a:close/>
              </a:path>
              <a:path w="3236551" h="799796" stroke="0" extrusionOk="0">
                <a:moveTo>
                  <a:pt x="0" y="133302"/>
                </a:moveTo>
                <a:cubicBezTo>
                  <a:pt x="10357" y="66816"/>
                  <a:pt x="64677" y="-2408"/>
                  <a:pt x="133302" y="0"/>
                </a:cubicBezTo>
                <a:cubicBezTo>
                  <a:pt x="374796" y="-26788"/>
                  <a:pt x="487322" y="14208"/>
                  <a:pt x="753291" y="0"/>
                </a:cubicBezTo>
                <a:cubicBezTo>
                  <a:pt x="1019260" y="-14208"/>
                  <a:pt x="1160852" y="-2407"/>
                  <a:pt x="1355733" y="0"/>
                </a:cubicBezTo>
                <a:cubicBezTo>
                  <a:pt x="1550614" y="2407"/>
                  <a:pt x="1639174" y="-18691"/>
                  <a:pt x="1887988" y="0"/>
                </a:cubicBezTo>
                <a:lnTo>
                  <a:pt x="1887988" y="0"/>
                </a:lnTo>
                <a:cubicBezTo>
                  <a:pt x="2077336" y="2319"/>
                  <a:pt x="2136993" y="-14423"/>
                  <a:pt x="2284466" y="0"/>
                </a:cubicBezTo>
                <a:cubicBezTo>
                  <a:pt x="2431939" y="14423"/>
                  <a:pt x="2571380" y="-252"/>
                  <a:pt x="2697126" y="0"/>
                </a:cubicBezTo>
                <a:cubicBezTo>
                  <a:pt x="2861759" y="-16391"/>
                  <a:pt x="2913055" y="14778"/>
                  <a:pt x="3103249" y="0"/>
                </a:cubicBezTo>
                <a:cubicBezTo>
                  <a:pt x="3169413" y="7928"/>
                  <a:pt x="3235090" y="52963"/>
                  <a:pt x="3236551" y="133302"/>
                </a:cubicBezTo>
                <a:lnTo>
                  <a:pt x="3236551" y="133299"/>
                </a:lnTo>
                <a:cubicBezTo>
                  <a:pt x="3323005" y="170482"/>
                  <a:pt x="3407439" y="214054"/>
                  <a:pt x="3458643" y="239563"/>
                </a:cubicBezTo>
                <a:cubicBezTo>
                  <a:pt x="3366400" y="290229"/>
                  <a:pt x="3306440" y="296043"/>
                  <a:pt x="3236551" y="333248"/>
                </a:cubicBezTo>
                <a:cubicBezTo>
                  <a:pt x="3233436" y="449772"/>
                  <a:pt x="3233565" y="529460"/>
                  <a:pt x="3236551" y="666494"/>
                </a:cubicBezTo>
                <a:cubicBezTo>
                  <a:pt x="3246542" y="727759"/>
                  <a:pt x="3174625" y="798661"/>
                  <a:pt x="3103249" y="799796"/>
                </a:cubicBezTo>
                <a:cubicBezTo>
                  <a:pt x="2933071" y="814665"/>
                  <a:pt x="2853579" y="813840"/>
                  <a:pt x="2697126" y="799796"/>
                </a:cubicBezTo>
                <a:cubicBezTo>
                  <a:pt x="2588733" y="802299"/>
                  <a:pt x="2487320" y="816376"/>
                  <a:pt x="2292557" y="799796"/>
                </a:cubicBezTo>
                <a:cubicBezTo>
                  <a:pt x="2097794" y="783216"/>
                  <a:pt x="1991032" y="815152"/>
                  <a:pt x="1887988" y="799796"/>
                </a:cubicBezTo>
                <a:lnTo>
                  <a:pt x="1887988" y="799796"/>
                </a:lnTo>
                <a:cubicBezTo>
                  <a:pt x="1712536" y="797952"/>
                  <a:pt x="1493447" y="803160"/>
                  <a:pt x="1355733" y="799796"/>
                </a:cubicBezTo>
                <a:cubicBezTo>
                  <a:pt x="1218020" y="796432"/>
                  <a:pt x="969894" y="815342"/>
                  <a:pt x="788385" y="799796"/>
                </a:cubicBezTo>
                <a:cubicBezTo>
                  <a:pt x="606876" y="784250"/>
                  <a:pt x="309835" y="768777"/>
                  <a:pt x="133302" y="799796"/>
                </a:cubicBezTo>
                <a:cubicBezTo>
                  <a:pt x="49172" y="794543"/>
                  <a:pt x="-5935" y="743516"/>
                  <a:pt x="0" y="666494"/>
                </a:cubicBezTo>
                <a:cubicBezTo>
                  <a:pt x="-5332" y="580930"/>
                  <a:pt x="14563" y="419862"/>
                  <a:pt x="0" y="333248"/>
                </a:cubicBezTo>
                <a:cubicBezTo>
                  <a:pt x="-6235" y="239031"/>
                  <a:pt x="-8005" y="219583"/>
                  <a:pt x="0" y="133299"/>
                </a:cubicBezTo>
                <a:lnTo>
                  <a:pt x="0" y="133299"/>
                </a:lnTo>
                <a:lnTo>
                  <a:pt x="0" y="133302"/>
                </a:lnTo>
                <a:close/>
              </a:path>
            </a:pathLst>
          </a:custGeom>
          <a:solidFill>
            <a:srgbClr val="B2DBDE">
              <a:alpha val="81000"/>
            </a:srgbClr>
          </a:solidFill>
          <a:ln>
            <a:solidFill>
              <a:schemeClr val="tx1">
                <a:lumMod val="50000"/>
                <a:lumOff val="50000"/>
              </a:schemeClr>
            </a:solidFill>
            <a:prstDash val="solid"/>
            <a:extLst>
              <a:ext uri="{C807C97D-BFC1-408E-A445-0C87EB9F89A2}">
                <ask:lineSketchStyleProps xmlns:ask="http://schemas.microsoft.com/office/drawing/2018/sketchyshapes" sd="1442126973">
                  <a:prstGeom prst="wedgeRoundRectCallout">
                    <a:avLst>
                      <a:gd name="adj1" fmla="val 56862"/>
                      <a:gd name="adj2" fmla="val -20047"/>
                      <a:gd name="adj3" fmla="val 16667"/>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75000"/>
                    <a:lumOff val="25000"/>
                  </a:schemeClr>
                </a:solidFill>
                <a:latin typeface="Arial" panose="020B0604020202020204" pitchFamily="34" charset="0"/>
                <a:cs typeface="Arial" panose="020B0604020202020204" pitchFamily="34" charset="0"/>
              </a:rPr>
              <a:t>Relevant skills in the future? </a:t>
            </a:r>
          </a:p>
          <a:p>
            <a:pPr algn="ctr"/>
            <a:r>
              <a:rPr lang="en-US" sz="1000">
                <a:solidFill>
                  <a:schemeClr val="tx1">
                    <a:lumMod val="75000"/>
                    <a:lumOff val="25000"/>
                  </a:schemeClr>
                </a:solidFill>
                <a:latin typeface="Arial" panose="020B0604020202020204" pitchFamily="34" charset="0"/>
                <a:cs typeface="Arial" panose="020B0604020202020204" pitchFamily="34" charset="0"/>
              </a:rPr>
              <a:t>It will become more important how to apply technical knowledge than how to create it, because AI will take care of this</a:t>
            </a:r>
          </a:p>
        </p:txBody>
      </p:sp>
      <p:pic>
        <p:nvPicPr>
          <p:cNvPr id="28" name="Grafik 27">
            <a:extLst>
              <a:ext uri="{FF2B5EF4-FFF2-40B4-BE49-F238E27FC236}">
                <a16:creationId xmlns:a16="http://schemas.microsoft.com/office/drawing/2014/main" id="{282BA723-168F-0734-CEB9-3707F2095354}"/>
              </a:ext>
            </a:extLst>
          </p:cNvPr>
          <p:cNvPicPr/>
          <p:nvPr/>
        </p:nvPicPr>
        <p:blipFill>
          <a:blip r:embed="rId6">
            <a:extLst>
              <a:ext uri="{BEBA8EAE-BF5A-486C-A8C5-ECC9F3942E4B}">
                <a14:imgProps xmlns:a14="http://schemas.microsoft.com/office/drawing/2010/main">
                  <a14:imgLayer r:embed="rId7">
                    <a14:imgEffect>
                      <a14:backgroundRemoval t="5283" b="26279" l="79462" r="92939">
                        <a14:foregroundMark x1="87852" y1="15335" x2="87852" y2="15335"/>
                        <a14:backgroundMark x1="86653" y1="20911" x2="85923" y2="17751"/>
                        <a14:backgroundMark x1="86809" y1="14870" x2="86809" y2="14870"/>
                        <a14:backgroundMark x1="86809" y1="14033" x2="86809" y2="15149"/>
                      </a14:backgroundRemoval>
                    </a14:imgEffect>
                    <a14:imgEffect>
                      <a14:saturation sat="0"/>
                    </a14:imgEffect>
                  </a14:imgLayer>
                </a14:imgProps>
              </a:ext>
            </a:extLst>
          </a:blip>
          <a:srcRect l="77777" t="2659" r="5376" b="71097"/>
          <a:stretch/>
        </p:blipFill>
        <p:spPr>
          <a:xfrm>
            <a:off x="479851" y="6390744"/>
            <a:ext cx="349444" cy="308064"/>
          </a:xfrm>
          <a:prstGeom prst="rect">
            <a:avLst/>
          </a:prstGeom>
          <a:noFill/>
        </p:spPr>
      </p:pic>
      <p:pic>
        <p:nvPicPr>
          <p:cNvPr id="30" name="Grafik 29">
            <a:extLst>
              <a:ext uri="{FF2B5EF4-FFF2-40B4-BE49-F238E27FC236}">
                <a16:creationId xmlns:a16="http://schemas.microsoft.com/office/drawing/2014/main" id="{5CFB27E8-BBF0-7020-A83D-98A357F362E4}"/>
              </a:ext>
            </a:extLst>
          </p:cNvPr>
          <p:cNvPicPr>
            <a:picLocks/>
          </p:cNvPicPr>
          <p:nvPr/>
        </p:nvPicPr>
        <p:blipFill>
          <a:blip r:embed="rId8">
            <a:extLst>
              <a:ext uri="{BEBA8EAE-BF5A-486C-A8C5-ECC9F3942E4B}">
                <a14:imgProps xmlns:a14="http://schemas.microsoft.com/office/drawing/2010/main">
                  <a14:imgLayer r:embed="rId7">
                    <a14:imgEffect>
                      <a14:backgroundRemoval t="2588" b="18919" l="63985" r="74093">
                        <a14:foregroundMark x1="69187" y1="17844" x2="69187" y2="17844"/>
                        <a14:foregroundMark x1="71585" y1="14126" x2="71585" y2="14126"/>
                        <a14:foregroundMark x1="72941" y1="10130" x2="72941" y2="10130"/>
                        <a14:foregroundMark x1="71794" y1="5855" x2="71794" y2="5855"/>
                        <a14:foregroundMark x1="68978" y1="3439" x2="68978" y2="3439"/>
                        <a14:foregroundMark x1="65954" y1="5483" x2="65954" y2="5483"/>
                        <a14:foregroundMark x1="65120" y1="10316" x2="65120" y2="10316"/>
                        <a14:foregroundMark x1="66319" y1="14591" x2="66319" y2="14591"/>
                      </a14:backgroundRemoval>
                    </a14:imgEffect>
                  </a14:imgLayer>
                </a14:imgProps>
              </a:ext>
            </a:extLst>
          </a:blip>
          <a:srcRect l="62721" t="547" r="24644" b="79040"/>
          <a:stretch/>
        </p:blipFill>
        <p:spPr>
          <a:xfrm>
            <a:off x="1867604" y="6279929"/>
            <a:ext cx="575131" cy="513628"/>
          </a:xfrm>
          <a:prstGeom prst="rect">
            <a:avLst/>
          </a:prstGeom>
        </p:spPr>
      </p:pic>
      <p:pic>
        <p:nvPicPr>
          <p:cNvPr id="32" name="Grafik 31">
            <a:extLst>
              <a:ext uri="{FF2B5EF4-FFF2-40B4-BE49-F238E27FC236}">
                <a16:creationId xmlns:a16="http://schemas.microsoft.com/office/drawing/2014/main" id="{0DBC1E33-42DC-CD3E-16B7-48150237C45C}"/>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7">
                    <a14:imgEffect>
                      <a14:backgroundRemoval t="22584" b="40335" l="4588" r="17466">
                        <a14:foregroundMark x1="10532" y1="36617" x2="10532" y2="36617"/>
                        <a14:foregroundMark x1="17466" y1="35037" x2="17466" y2="35037"/>
                      </a14:backgroundRemoval>
                    </a14:imgEffect>
                  </a14:imgLayer>
                </a14:imgProps>
              </a:ext>
            </a:extLst>
          </a:blip>
          <a:srcRect l="3023" t="20414" r="81287" b="57437"/>
          <a:stretch/>
        </p:blipFill>
        <p:spPr>
          <a:xfrm>
            <a:off x="1120414" y="6403245"/>
            <a:ext cx="455688" cy="370029"/>
          </a:xfrm>
          <a:prstGeom prst="rect">
            <a:avLst/>
          </a:prstGeom>
        </p:spPr>
      </p:pic>
      <p:pic>
        <p:nvPicPr>
          <p:cNvPr id="34" name="Grafik 33">
            <a:extLst>
              <a:ext uri="{FF2B5EF4-FFF2-40B4-BE49-F238E27FC236}">
                <a16:creationId xmlns:a16="http://schemas.microsoft.com/office/drawing/2014/main" id="{E86E899B-0B0E-0EC3-B922-4187004480F6}"/>
              </a:ext>
            </a:extLst>
          </p:cNvPr>
          <p:cNvPicPr>
            <a:picLocks/>
          </p:cNvPicPr>
          <p:nvPr/>
        </p:nvPicPr>
        <p:blipFill>
          <a:blip r:embed="rId10">
            <a:extLst>
              <a:ext uri="{BEBA8EAE-BF5A-486C-A8C5-ECC9F3942E4B}">
                <a14:imgProps xmlns:a14="http://schemas.microsoft.com/office/drawing/2010/main">
                  <a14:imgLayer r:embed="rId7">
                    <a14:imgEffect>
                      <a14:backgroundRemoval t="35874" b="49071" l="23618" r="33472">
                        <a14:foregroundMark x1="23618" y1="41264" x2="23618" y2="41264"/>
                        <a14:foregroundMark x1="31230" y1="44796" x2="31230" y2="44796"/>
                        <a14:foregroundMark x1="32847" y1="45260" x2="32847" y2="45260"/>
                        <a14:foregroundMark x1="31700" y1="44610" x2="31700" y2="44610"/>
                      </a14:backgroundRemoval>
                    </a14:imgEffect>
                  </a14:imgLayer>
                </a14:imgProps>
              </a:ext>
            </a:extLst>
          </a:blip>
          <a:srcRect l="22636" t="34253" r="65266" b="49237"/>
          <a:stretch/>
        </p:blipFill>
        <p:spPr>
          <a:xfrm>
            <a:off x="2734237" y="6480550"/>
            <a:ext cx="281892" cy="215418"/>
          </a:xfrm>
          <a:prstGeom prst="rect">
            <a:avLst/>
          </a:prstGeom>
        </p:spPr>
      </p:pic>
    </p:spTree>
    <p:extLst>
      <p:ext uri="{BB962C8B-B14F-4D97-AF65-F5344CB8AC3E}">
        <p14:creationId xmlns:p14="http://schemas.microsoft.com/office/powerpoint/2010/main" val="41960644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45DE08E71EA6E4C9D192248C1012FF5" ma:contentTypeVersion="20" ma:contentTypeDescription="Ein neues Dokument erstellen." ma:contentTypeScope="" ma:versionID="5bcb192bafa1af5e5f0050dfe4f088dc">
  <xsd:schema xmlns:xsd="http://www.w3.org/2001/XMLSchema" xmlns:xs="http://www.w3.org/2001/XMLSchema" xmlns:p="http://schemas.microsoft.com/office/2006/metadata/properties" xmlns:ns2="3031b645-e3eb-40d3-ad94-61f85d571560" xmlns:ns3="6067ac97-ec38-42e1-ad97-13b9a31d4249" targetNamespace="http://schemas.microsoft.com/office/2006/metadata/properties" ma:root="true" ma:fieldsID="05884912c99b4997aa41d8e5c3edb207" ns2:_="" ns3:_="">
    <xsd:import namespace="3031b645-e3eb-40d3-ad94-61f85d571560"/>
    <xsd:import namespace="6067ac97-ec38-42e1-ad97-13b9a31d42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Team1"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1b645-e3eb-40d3-ad94-61f85d5715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Team1" ma:index="24" nillable="true" ma:displayName="Team1" ma:format="Dropdown" ma:internalName="Team1">
      <xsd:simpleType>
        <xsd:restriction base="dms:Choice">
          <xsd:enumeration value="Auswahl 1"/>
          <xsd:enumeration value="Auswahl 2"/>
          <xsd:enumeration value="Auswahl 3"/>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67ac97-ec38-42e1-ad97-13b9a31d4249"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a8013240-5403-495f-98c1-9f3ee75610d7}" ma:internalName="TaxCatchAll" ma:showField="CatchAllData" ma:web="6067ac97-ec38-42e1-ad97-13b9a31d42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67ac97-ec38-42e1-ad97-13b9a31d4249" xsi:nil="true"/>
    <Team1 xmlns="3031b645-e3eb-40d3-ad94-61f85d571560" xsi:nil="true"/>
    <lcf76f155ced4ddcb4097134ff3c332f xmlns="3031b645-e3eb-40d3-ad94-61f85d5715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FD86F4-5C28-4511-B6F5-85A8841BA2AA}">
  <ds:schemaRefs>
    <ds:schemaRef ds:uri="http://schemas.microsoft.com/sharepoint/v3/contenttype/forms"/>
  </ds:schemaRefs>
</ds:datastoreItem>
</file>

<file path=customXml/itemProps2.xml><?xml version="1.0" encoding="utf-8"?>
<ds:datastoreItem xmlns:ds="http://schemas.openxmlformats.org/officeDocument/2006/customXml" ds:itemID="{B39003DE-E183-44AD-BDD1-EF59DF6238CC}">
  <ds:schemaRefs>
    <ds:schemaRef ds:uri="3031b645-e3eb-40d3-ad94-61f85d571560"/>
    <ds:schemaRef ds:uri="6067ac97-ec38-42e1-ad97-13b9a31d42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4DEF2F-7F3B-4585-9D90-2C78474DF92D}">
  <ds:schemaRefs>
    <ds:schemaRef ds:uri="3031b645-e3eb-40d3-ad94-61f85d571560"/>
    <ds:schemaRef ds:uri="6067ac97-ec38-42e1-ad97-13b9a31d42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10</Slides>
  <Notes>6</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Fernandez Hernandez, Rosa GIZ</dc:creator>
  <cp:revision>3</cp:revision>
  <dcterms:created xsi:type="dcterms:W3CDTF">2025-03-25T11:52:51Z</dcterms:created>
  <dcterms:modified xsi:type="dcterms:W3CDTF">2025-04-07T14:18:14Z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0x010100D45DE08E71EA6E4C9D192248C1012FF5</vt:lpwstr>
  </property>
  <property fmtid="{D5CDD505-2E9C-101B-9397-08002B2CF9AE}" pid="3" name="MediaServiceImageTags">
    <vt:lpwstr/>
  </property>
</Properties>
</file>